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2" r:id="rId6"/>
    <p:sldId id="361" r:id="rId7"/>
    <p:sldId id="261" r:id="rId8"/>
    <p:sldId id="263" r:id="rId9"/>
    <p:sldId id="264" r:id="rId10"/>
    <p:sldId id="265" r:id="rId11"/>
    <p:sldId id="266" r:id="rId12"/>
    <p:sldId id="333" r:id="rId13"/>
    <p:sldId id="268" r:id="rId14"/>
    <p:sldId id="269" r:id="rId15"/>
    <p:sldId id="291"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76183" autoAdjust="0"/>
  </p:normalViewPr>
  <p:slideViewPr>
    <p:cSldViewPr>
      <p:cViewPr varScale="1">
        <p:scale>
          <a:sx n="85" d="100"/>
          <a:sy n="85" d="100"/>
        </p:scale>
        <p:origin x="242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0F779-8B74-43A5-A9F3-E3D6B808E68E}" type="datetimeFigureOut">
              <a:rPr lang="hu-HU" smtClean="0"/>
              <a:t>2020. 03. 16.</a:t>
            </a:fld>
            <a:endParaRPr lang="hu-H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41221-4D37-4AD9-90B3-9ED109E2603F}" type="slidenum">
              <a:rPr lang="hu-HU" smtClean="0"/>
              <a:t>‹#›</a:t>
            </a:fld>
            <a:endParaRPr lang="hu-HU"/>
          </a:p>
        </p:txBody>
      </p:sp>
    </p:spTree>
    <p:extLst>
      <p:ext uri="{BB962C8B-B14F-4D97-AF65-F5344CB8AC3E}">
        <p14:creationId xmlns:p14="http://schemas.microsoft.com/office/powerpoint/2010/main" val="194112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dizinfo.de/kopfundseele/angst/angst.ht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e.wikipedia.org/wiki/Empathie" TargetMode="External"/><Relationship Id="rId4" Type="http://schemas.openxmlformats.org/officeDocument/2006/relationships/hyperlink" Target="https://de.wikipedia.org/wiki/University_of_North_Carolina_at_Charlott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eurologen-und-psychiater-im-netz.org/glossar/?tx_mksglossary_pi1%5bshowUid%5d=90&amp;cHash=79e6226e99437ebee56778fe3fccc547"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nummergegenkummer.de/" TargetMode="External"/><Relationship Id="rId4" Type="http://schemas.openxmlformats.org/officeDocument/2006/relationships/hyperlink" Target="http://www.telefonseelsorge.d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wikipedia.org/wiki/Bilderrahm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e.wikipedia.org/wiki/%C3%96kologie" TargetMode="External"/><Relationship Id="rId3" Type="http://schemas.openxmlformats.org/officeDocument/2006/relationships/hyperlink" Target="https://de.wikipedia.org/wiki/Medizin" TargetMode="External"/><Relationship Id="rId7" Type="http://schemas.openxmlformats.org/officeDocument/2006/relationships/hyperlink" Target="https://de.wikipedia.org/wiki/Soziologie" TargetMode="External"/><Relationship Id="rId12" Type="http://schemas.openxmlformats.org/officeDocument/2006/relationships/hyperlink" Target="https://de.wikipedia.org/wiki/Peripeti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e.wikipedia.org/wiki/Wirtschaftskrise" TargetMode="External"/><Relationship Id="rId11" Type="http://schemas.openxmlformats.org/officeDocument/2006/relationships/hyperlink" Target="https://de.wikipedia.org/wiki/Wertvorstellung" TargetMode="External"/><Relationship Id="rId5" Type="http://schemas.openxmlformats.org/officeDocument/2006/relationships/hyperlink" Target="https://de.wikipedia.org/wiki/Krise#cite_note-1" TargetMode="External"/><Relationship Id="rId10" Type="http://schemas.openxmlformats.org/officeDocument/2006/relationships/hyperlink" Target="https://de.wikipedia.org/wiki/Soziale_Norm" TargetMode="External"/><Relationship Id="rId4" Type="http://schemas.openxmlformats.org/officeDocument/2006/relationships/hyperlink" Target="https://de.wikipedia.org/wiki/Psychologie" TargetMode="External"/><Relationship Id="rId9" Type="http://schemas.openxmlformats.org/officeDocument/2006/relationships/hyperlink" Target="https://de.wikipedia.org/wiki/Systemtheori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wikipedia.org/wiki/Erik_H._Eriks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e.wikipedia.org/wiki/Stufenmodell_der_psychosozialen_Entwicklu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de.wikipedia.org/wiki/Depression" TargetMode="External"/><Relationship Id="rId3" Type="http://schemas.openxmlformats.org/officeDocument/2006/relationships/hyperlink" Target="https://de.wikipedia.org/wiki/%C3%84u%C3%9Ferung" TargetMode="External"/><Relationship Id="rId7" Type="http://schemas.openxmlformats.org/officeDocument/2006/relationships/hyperlink" Target="https://de.wikipedia.org/wiki/Suizid" TargetMode="External"/><Relationship Id="rId12" Type="http://schemas.openxmlformats.org/officeDocument/2006/relationships/hyperlink" Target="https://de.wikipedia.org/wiki/Handel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e.wikipedia.org/wiki/Syndrom" TargetMode="External"/><Relationship Id="rId11" Type="http://schemas.openxmlformats.org/officeDocument/2006/relationships/hyperlink" Target="https://de.wikipedia.org/wiki/Sachverhalt" TargetMode="External"/><Relationship Id="rId5" Type="http://schemas.openxmlformats.org/officeDocument/2006/relationships/hyperlink" Target="https://de.wikipedia.org/wiki/Erwin_Ringel" TargetMode="External"/><Relationship Id="rId10" Type="http://schemas.openxmlformats.org/officeDocument/2006/relationships/hyperlink" Target="https://de.wikipedia.org/wiki/Rede_(Sprachwissenschaft)" TargetMode="External"/><Relationship Id="rId4" Type="http://schemas.openxmlformats.org/officeDocument/2006/relationships/hyperlink" Target="https://de.wikipedia.org/wiki/Psychiater" TargetMode="External"/><Relationship Id="rId9" Type="http://schemas.openxmlformats.org/officeDocument/2006/relationships/hyperlink" Target="https://de.wikipedia.org/wiki/Pragmatik_(Linguisti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dirty="0" err="1"/>
              <a:t>Krise</a:t>
            </a:r>
            <a:r>
              <a:rPr lang="hu-HU" b="1" dirty="0"/>
              <a:t> </a:t>
            </a:r>
            <a:r>
              <a:rPr lang="hu-HU" b="1" dirty="0" err="1"/>
              <a:t>ist</a:t>
            </a:r>
            <a:r>
              <a:rPr lang="hu-HU" b="1" dirty="0"/>
              <a:t>  e</a:t>
            </a:r>
            <a:r>
              <a:rPr lang="de-DE" b="1" dirty="0" err="1"/>
              <a:t>ine</a:t>
            </a:r>
            <a:r>
              <a:rPr lang="de-DE" b="1" dirty="0"/>
              <a:t> normale Reaktion auf ein unnormales Ereignis.</a:t>
            </a:r>
            <a:endParaRPr lang="hu-HU" b="1" dirty="0"/>
          </a:p>
          <a:p>
            <a:endParaRPr lang="hu-HU" b="1" dirty="0"/>
          </a:p>
          <a:p>
            <a:r>
              <a:rPr lang="de-DE" dirty="0">
                <a:effectLst/>
              </a:rPr>
              <a:t>Der amerikanische Sozialpsychiater </a:t>
            </a:r>
            <a:r>
              <a:rPr lang="hu-HU" b="1" dirty="0" err="1"/>
              <a:t>Caplan</a:t>
            </a:r>
            <a:r>
              <a:rPr lang="hu-HU" b="1" baseline="0" dirty="0"/>
              <a:t> hat es </a:t>
            </a:r>
            <a:r>
              <a:rPr lang="hu-HU" b="1" baseline="0" dirty="0" err="1"/>
              <a:t>aber</a:t>
            </a:r>
            <a:r>
              <a:rPr lang="hu-HU" b="1" baseline="0" dirty="0"/>
              <a:t> </a:t>
            </a:r>
            <a:r>
              <a:rPr lang="hu-HU" b="1" baseline="0" dirty="0" err="1"/>
              <a:t>genauer</a:t>
            </a:r>
            <a:r>
              <a:rPr lang="hu-HU" b="1" baseline="0" dirty="0"/>
              <a:t> begriffen: </a:t>
            </a:r>
            <a:endParaRPr lang="hu-HU" dirty="0"/>
          </a:p>
          <a:p>
            <a:r>
              <a:rPr lang="hu-HU" sz="1200" kern="1200" dirty="0" err="1">
                <a:solidFill>
                  <a:schemeClr val="tx1"/>
                </a:solidFill>
                <a:effectLst/>
                <a:latin typeface="+mn-lt"/>
                <a:ea typeface="+mn-ea"/>
                <a:cs typeface="+mn-cs"/>
              </a:rPr>
              <a:t>Krise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ist</a:t>
            </a:r>
            <a:r>
              <a:rPr lang="hu-HU"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de</a:t>
            </a:r>
            <a:r>
              <a:rPr lang="hu-HU" sz="1200" kern="1200" dirty="0">
                <a:solidFill>
                  <a:schemeClr val="tx1"/>
                </a:solidFill>
                <a:effectLst/>
                <a:latin typeface="+mn-lt"/>
                <a:ea typeface="+mn-ea"/>
                <a:cs typeface="+mn-cs"/>
              </a:rPr>
              <a:t>r</a:t>
            </a:r>
            <a:r>
              <a:rPr lang="hu-HU"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Verlust des seelischen Gleichgewichts, den ein Mensch verspürt, wenn er mit Ereignissen und Lebensumständen konfrontiert wird, die er im Augenblick </a:t>
            </a:r>
            <a:r>
              <a:rPr lang="hu-HU" sz="1200" kern="1200" dirty="0">
                <a:solidFill>
                  <a:schemeClr val="tx1"/>
                </a:solidFill>
                <a:effectLst/>
                <a:latin typeface="+mn-lt"/>
                <a:ea typeface="+mn-ea"/>
                <a:cs typeface="+mn-cs"/>
              </a:rPr>
              <a:t>mit </a:t>
            </a:r>
            <a:r>
              <a:rPr lang="hu-HU" sz="1200" kern="1200" dirty="0" err="1">
                <a:solidFill>
                  <a:schemeClr val="tx1"/>
                </a:solidFill>
                <a:effectLst/>
                <a:latin typeface="+mn-lt"/>
                <a:ea typeface="+mn-ea"/>
                <a:cs typeface="+mn-cs"/>
              </a:rPr>
              <a:t>seinen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gewöhnlichen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Bewaltigungsstrategien</a:t>
            </a:r>
            <a:r>
              <a:rPr lang="hu-HU" sz="1200" kern="1200" baseline="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weder</a:t>
            </a:r>
            <a:r>
              <a:rPr lang="hu-HU"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bewältigen </a:t>
            </a:r>
            <a:r>
              <a:rPr lang="hu-HU" sz="1200" kern="1200" dirty="0" err="1">
                <a:solidFill>
                  <a:schemeClr val="tx1"/>
                </a:solidFill>
                <a:effectLst/>
                <a:latin typeface="+mn-lt"/>
                <a:ea typeface="+mn-ea"/>
                <a:cs typeface="+mn-cs"/>
              </a:rPr>
              <a:t>noch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ausweichen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kann</a:t>
            </a:r>
            <a:r>
              <a:rPr lang="hu-HU" sz="1200" kern="1200" dirty="0">
                <a:solidFill>
                  <a:schemeClr val="tx1"/>
                </a:solidFill>
                <a:effectLst/>
                <a:latin typeface="+mn-lt"/>
                <a:ea typeface="+mn-ea"/>
                <a:cs typeface="+mn-cs"/>
              </a:rPr>
              <a:t>. </a:t>
            </a:r>
            <a:endParaRPr lang="hu-HU" b="1" dirty="0"/>
          </a:p>
          <a:p>
            <a:endParaRPr lang="hu-HU" dirty="0"/>
          </a:p>
          <a:p>
            <a:endParaRPr lang="hu-HU" dirty="0"/>
          </a:p>
          <a:p>
            <a:endParaRPr lang="hu-HU" dirty="0"/>
          </a:p>
          <a:p>
            <a:r>
              <a:rPr lang="de-DE" dirty="0"/>
              <a:t>Als psychische Krise kann eine Situation verstanden werden, in der ein Mensch aus unterschiedlichen Gründen ein Ereignis nicht mehr angemessen bewältigen kann. Formuliert man eine Krise im Hinblick auf ein unvorhergesehenes Ereignis, dem ein gesunder Mensch ausgesetzt ist, so kann man auch sagen: Eine psychische Krise ist eine normale Reaktion auf ein unnormales Ereignis. Als Beispiel für solche Ereignisse können Naturkatastrophen, Unfälle, Tod, Vergewaltigung und andere Verbrechen oder Krieg gelten. Nicht nur direkt Betroffene können auf solche Ereignisse mit einer psychischen Krise reagieren. Auch Angehörige, Freunde oder Nachbarn können betroffen sein. Eine Krise kann auch als Begleiterscheinung bei schweren körperlichen Erkrankungen oder chronischen Erkrankungen auftreten, </a:t>
            </a:r>
            <a:endParaRPr lang="hu-HU" dirty="0"/>
          </a:p>
          <a:p>
            <a:endParaRPr lang="hu-H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441221-4D37-4AD9-90B3-9ED109E2603F}" type="slidenum">
              <a:rPr lang="hu-HU" smtClean="0"/>
              <a:t>1</a:t>
            </a:fld>
            <a:endParaRPr lang="hu-HU"/>
          </a:p>
        </p:txBody>
      </p:sp>
    </p:spTree>
    <p:extLst>
      <p:ext uri="{BB962C8B-B14F-4D97-AF65-F5344CB8AC3E}">
        <p14:creationId xmlns:p14="http://schemas.microsoft.com/office/powerpoint/2010/main" val="396273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effectLst/>
              </a:rPr>
              <a:t>Was sind die </a:t>
            </a:r>
            <a:r>
              <a:rPr lang="de-DE" dirty="0">
                <a:effectLst/>
              </a:rPr>
              <a:t>Krisenzeichen</a:t>
            </a:r>
            <a:r>
              <a:rPr lang="hu-HU" dirty="0">
                <a:effectLst/>
              </a:rPr>
              <a:t>,</a:t>
            </a:r>
            <a:r>
              <a:rPr lang="hu-HU" baseline="0" dirty="0">
                <a:effectLst/>
              </a:rPr>
              <a:t> die wir bei einer Krisenpatienten gezielt suchen müssen? </a:t>
            </a:r>
            <a:br>
              <a:rPr lang="de-DE" dirty="0">
                <a:effectLst/>
              </a:rPr>
            </a:br>
            <a:r>
              <a:rPr lang="hu-HU" dirty="0">
                <a:effectLst/>
              </a:rPr>
              <a:t>Charakteristisch</a:t>
            </a:r>
            <a:r>
              <a:rPr lang="hu-HU" baseline="0" dirty="0">
                <a:effectLst/>
              </a:rPr>
              <a:t> ist das veranderte Verhalten im Alltag:</a:t>
            </a:r>
          </a:p>
          <a:p>
            <a:r>
              <a:rPr lang="hu-HU" dirty="0">
                <a:effectLst/>
              </a:rPr>
              <a:t>-</a:t>
            </a:r>
            <a:r>
              <a:rPr lang="de-DE" dirty="0">
                <a:effectLst/>
              </a:rPr>
              <a:t>Betroffene </a:t>
            </a:r>
            <a:r>
              <a:rPr lang="hu-HU" dirty="0">
                <a:effectLst/>
              </a:rPr>
              <a:t>verlieren </a:t>
            </a:r>
            <a:r>
              <a:rPr lang="de-DE" dirty="0">
                <a:effectLst/>
              </a:rPr>
              <a:t>Struktur</a:t>
            </a:r>
            <a:r>
              <a:rPr lang="hu-HU" baseline="0" dirty="0">
                <a:effectLst/>
              </a:rPr>
              <a:t> </a:t>
            </a:r>
            <a:r>
              <a:rPr lang="de-DE" dirty="0">
                <a:effectLst/>
              </a:rPr>
              <a:t>im Alltag: können alltägliche Aufgaben nicht mehr bewältigen, halten Termine nicht mehr ein</a:t>
            </a:r>
            <a:r>
              <a:rPr lang="hu-HU" dirty="0">
                <a:effectLst/>
              </a:rPr>
              <a:t>.</a:t>
            </a:r>
            <a:r>
              <a:rPr lang="hu-HU" baseline="0" dirty="0">
                <a:effectLst/>
              </a:rPr>
              <a:t> </a:t>
            </a:r>
            <a:br>
              <a:rPr lang="de-DE" dirty="0">
                <a:effectLst/>
              </a:rPr>
            </a:br>
            <a:r>
              <a:rPr lang="hu-HU" dirty="0">
                <a:effectLst/>
              </a:rPr>
              <a:t>-Ziehen sich von </a:t>
            </a:r>
            <a:r>
              <a:rPr lang="de-DE" dirty="0">
                <a:effectLst/>
              </a:rPr>
              <a:t>Kontakt</a:t>
            </a:r>
            <a:r>
              <a:rPr lang="hu-HU" dirty="0">
                <a:effectLst/>
              </a:rPr>
              <a:t>en</a:t>
            </a:r>
            <a:r>
              <a:rPr lang="de-DE" dirty="0">
                <a:effectLst/>
              </a:rPr>
              <a:t>- und Beziehung</a:t>
            </a:r>
            <a:r>
              <a:rPr lang="hu-HU" dirty="0">
                <a:effectLst/>
              </a:rPr>
              <a:t>een</a:t>
            </a:r>
            <a:r>
              <a:rPr lang="hu-HU" baseline="0" dirty="0">
                <a:effectLst/>
              </a:rPr>
              <a:t> zurück. </a:t>
            </a:r>
          </a:p>
          <a:p>
            <a:r>
              <a:rPr lang="hu-HU" baseline="0" dirty="0">
                <a:effectLst/>
              </a:rPr>
              <a:t>-Haben einen </a:t>
            </a:r>
            <a:r>
              <a:rPr lang="de-DE" dirty="0">
                <a:effectLst/>
              </a:rPr>
              <a:t>verengte</a:t>
            </a:r>
            <a:r>
              <a:rPr lang="hu-HU" dirty="0">
                <a:effectLst/>
              </a:rPr>
              <a:t>n</a:t>
            </a:r>
            <a:r>
              <a:rPr lang="de-DE" dirty="0">
                <a:effectLst/>
              </a:rPr>
              <a:t> Blickwinkel</a:t>
            </a:r>
            <a:r>
              <a:rPr lang="hu-HU" dirty="0">
                <a:effectLst/>
              </a:rPr>
              <a:t>. </a:t>
            </a:r>
            <a:br>
              <a:rPr lang="de-DE" dirty="0">
                <a:effectLst/>
              </a:rPr>
            </a:br>
            <a:endParaRPr lang="hu-HU" dirty="0">
              <a:effectLst/>
            </a:endParaRPr>
          </a:p>
          <a:p>
            <a:endParaRPr lang="hu-HU" dirty="0">
              <a:effectLst/>
            </a:endParaRPr>
          </a:p>
          <a:p>
            <a:endParaRPr lang="hu-HU" dirty="0">
              <a:effectLst/>
            </a:endParaRPr>
          </a:p>
          <a:p>
            <a:endParaRPr lang="hu-HU" dirty="0">
              <a:effectLst/>
            </a:endParaRPr>
          </a:p>
          <a:p>
            <a:endParaRPr lang="hu-HU" dirty="0">
              <a:effectLst/>
            </a:endParaRPr>
          </a:p>
          <a:p>
            <a:endParaRPr lang="hu-HU" dirty="0">
              <a:effectLst/>
            </a:endParaRPr>
          </a:p>
          <a:p>
            <a:r>
              <a:rPr lang="de-DE" dirty="0">
                <a:effectLst/>
              </a:rPr>
              <a:t>Begleitsymptome </a:t>
            </a:r>
            <a:r>
              <a:rPr lang="hu-HU" dirty="0">
                <a:effectLst/>
              </a:rPr>
              <a:t>von Angst und Depression können </a:t>
            </a:r>
            <a:r>
              <a:rPr lang="de-DE" dirty="0">
                <a:effectLst/>
              </a:rPr>
              <a:t>auch als körperliche Beschwerden ohne medizinischen Befund äußern:</a:t>
            </a:r>
            <a:br>
              <a:rPr lang="de-DE" dirty="0">
                <a:effectLst/>
              </a:rPr>
            </a:br>
            <a:r>
              <a:rPr lang="de-DE" dirty="0">
                <a:effectLst/>
              </a:rPr>
              <a:t> Von Angst ausgelöst: Herzrasen, Atemnot, Erstickungsanfälle, Schweißausbrüche, motorische Unruhe</a:t>
            </a:r>
            <a:br>
              <a:rPr lang="de-DE" dirty="0">
                <a:effectLst/>
              </a:rPr>
            </a:br>
            <a:r>
              <a:rPr lang="de-DE" dirty="0">
                <a:effectLst/>
              </a:rPr>
              <a:t> Von Depression ausgelöst: Appetitverminderung, Gewichtsverlust, Durchschlafstörung, Verlangsamung der Motorik, Erschöpfung</a:t>
            </a:r>
            <a:br>
              <a:rPr lang="de-DE" dirty="0">
                <a:effectLst/>
              </a:rPr>
            </a:br>
            <a:r>
              <a:rPr lang="de-DE" dirty="0">
                <a:effectLst/>
              </a:rPr>
              <a:t> Von Spannung ausgelöst: Einschlafstörung, Kopfschmerzen, Kreislaufbeschwerden, Verdauungsstörungen, Zittern („Nervosität“)</a:t>
            </a:r>
            <a:endParaRPr lang="hu-HU" dirty="0">
              <a:effectLst/>
            </a:endParaRPr>
          </a:p>
          <a:p>
            <a:endParaRPr lang="hu-HU"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effectLst/>
              </a:rPr>
              <a:t>Außerdem können weitere Anzeichen für eine Krise auftreten:</a:t>
            </a:r>
            <a:br>
              <a:rPr lang="de-DE" dirty="0">
                <a:effectLst/>
              </a:rPr>
            </a:br>
            <a:r>
              <a:rPr lang="de-DE" dirty="0">
                <a:effectLst/>
              </a:rPr>
              <a:t>• psychotische Symptome (Kleinigkeiten ungewöhnliche Bedeutungen zumessen bzw. sich übermäßig damit beschäftigen, Verfolgungsgefühle, Allmachtsphantasien,....)</a:t>
            </a:r>
            <a:br>
              <a:rPr lang="de-DE" dirty="0">
                <a:effectLst/>
              </a:rPr>
            </a:br>
            <a:r>
              <a:rPr lang="de-DE" dirty="0">
                <a:effectLst/>
              </a:rPr>
              <a:t>• Suchttendenzen</a:t>
            </a:r>
            <a:br>
              <a:rPr lang="de-DE" dirty="0">
                <a:effectLst/>
              </a:rPr>
            </a:br>
            <a:r>
              <a:rPr lang="de-DE" dirty="0">
                <a:effectLst/>
              </a:rPr>
              <a:t>• extreme Gefühle</a:t>
            </a:r>
            <a:br>
              <a:rPr lang="de-DE" dirty="0">
                <a:effectLst/>
              </a:rPr>
            </a:br>
            <a:r>
              <a:rPr lang="de-DE" dirty="0">
                <a:effectLst/>
              </a:rPr>
              <a:t>• Agieren</a:t>
            </a:r>
            <a:endParaRPr lang="hu-HU" dirty="0">
              <a:effectLst/>
            </a:endParaRPr>
          </a:p>
        </p:txBody>
      </p:sp>
      <p:sp>
        <p:nvSpPr>
          <p:cNvPr id="4" name="Slide Number Placeholder 3"/>
          <p:cNvSpPr>
            <a:spLocks noGrp="1"/>
          </p:cNvSpPr>
          <p:nvPr>
            <p:ph type="sldNum" sz="quarter" idx="10"/>
          </p:nvPr>
        </p:nvSpPr>
        <p:spPr/>
        <p:txBody>
          <a:bodyPr/>
          <a:lstStyle/>
          <a:p>
            <a:fld id="{57441221-4D37-4AD9-90B3-9ED109E2603F}" type="slidenum">
              <a:rPr lang="hu-HU" smtClean="0"/>
              <a:t>11</a:t>
            </a:fld>
            <a:endParaRPr lang="hu-HU"/>
          </a:p>
        </p:txBody>
      </p:sp>
    </p:spTree>
    <p:extLst>
      <p:ext uri="{BB962C8B-B14F-4D97-AF65-F5344CB8AC3E}">
        <p14:creationId xmlns:p14="http://schemas.microsoft.com/office/powerpoint/2010/main" val="18995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effectLst/>
              </a:rPr>
              <a:t>-</a:t>
            </a:r>
            <a:r>
              <a:rPr lang="de-DE" dirty="0">
                <a:effectLst/>
              </a:rPr>
              <a:t>Je nach persönlicher Empfindung kann Angst (Panik) oder depressive Verstimmung (Depression) vorrangig sein</a:t>
            </a:r>
            <a:r>
              <a:rPr lang="hu-HU" dirty="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a:effectLst/>
              </a:rPr>
              <a:t>-In Denkinhalten dominieren Schuldgefühle, negative Sicht der Welt,</a:t>
            </a:r>
            <a:r>
              <a:rPr lang="hu-HU" baseline="0" dirty="0">
                <a:effectLst/>
              </a:rPr>
              <a:t> der Zukunft und des eigenen Selbst. </a:t>
            </a:r>
            <a:r>
              <a:rPr lang="hu-HU" dirty="0"/>
              <a:t>Hoffnungslosigkeit</a:t>
            </a:r>
            <a:r>
              <a:rPr lang="hu-HU" baseline="0" dirty="0"/>
              <a:t> s</a:t>
            </a:r>
            <a:r>
              <a:rPr lang="de-DE" dirty="0"/>
              <a:t>cheint der sensibelste Indikator einer Suizidabsicht zu sein, daher wird sehr stark darauf geachtet</a:t>
            </a:r>
            <a:r>
              <a:rPr lang="hu-HU" dirty="0"/>
              <a:t>. Wir müssen gezielt Suizidgedanken, Todeswunsch, Absicht, Impulse, Plane erfragen. </a:t>
            </a:r>
            <a:endParaRPr lang="hu-HU" dirty="0">
              <a:effectLst/>
            </a:endParaRPr>
          </a:p>
          <a:p>
            <a:endParaRPr lang="hu-HU" dirty="0">
              <a:effectLst/>
            </a:endParaRPr>
          </a:p>
          <a:p>
            <a:pPr marL="0" indent="0" eaLnBrk="1" hangingPunct="1">
              <a:buFont typeface="Wingdings" pitchFamily="2" charset="2"/>
              <a:buNone/>
            </a:pPr>
            <a:endParaRPr lang="hu-HU" dirty="0">
              <a:effectLst/>
            </a:endParaRPr>
          </a:p>
          <a:p>
            <a:pPr marL="0" indent="0" eaLnBrk="1" hangingPunct="1">
              <a:buFont typeface="Wingdings" pitchFamily="2" charset="2"/>
              <a:buNone/>
            </a:pPr>
            <a:endParaRPr lang="hu-HU" dirty="0">
              <a:effectLst/>
            </a:endParaRPr>
          </a:p>
          <a:p>
            <a:pPr marL="0" indent="0" eaLnBrk="1" hangingPunct="1">
              <a:buFont typeface="Wingdings" pitchFamily="2" charset="2"/>
              <a:buNone/>
            </a:pPr>
            <a:endParaRPr lang="hu-HU" dirty="0">
              <a:effectLst/>
            </a:endParaRPr>
          </a:p>
          <a:p>
            <a:pPr marL="0" indent="0" eaLnBrk="1" hangingPunct="1">
              <a:buFont typeface="Wingdings" pitchFamily="2" charset="2"/>
              <a:buNone/>
            </a:pPr>
            <a:r>
              <a:rPr lang="de-DE" dirty="0">
                <a:effectLst/>
              </a:rPr>
              <a:t> Von Angst ausgelöst: Herzrasen, Atemnot, Erstickungsanfälle, Schweißausbrüche, motorische Unruhe</a:t>
            </a:r>
            <a:br>
              <a:rPr lang="de-DE" dirty="0">
                <a:effectLst/>
              </a:rPr>
            </a:br>
            <a:r>
              <a:rPr lang="de-DE" dirty="0">
                <a:effectLst/>
              </a:rPr>
              <a:t> Von Depression ausgelöst: Appetitverminderung, Gewichtsverlust, Durchschlafstörung, Verlangsamung der Motorik, Erschöpfung</a:t>
            </a:r>
            <a:br>
              <a:rPr lang="de-DE" dirty="0">
                <a:effectLst/>
              </a:rPr>
            </a:br>
            <a:r>
              <a:rPr lang="de-DE" dirty="0">
                <a:effectLst/>
              </a:rPr>
              <a:t> Von Spannung ausgelöst: Einschlafstörung, Kopfschmerzen, Kreislaufbeschwerden, Verdauungsstörungen, Zittern („Nervosität“)</a:t>
            </a:r>
            <a:endParaRPr lang="hu-HU" dirty="0">
              <a:effectLst/>
            </a:endParaRPr>
          </a:p>
          <a:p>
            <a:endParaRPr lang="hu-HU"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effectLst/>
              </a:rPr>
              <a:t>Außerdem können weitere Anzeichen für eine Krise auftreten:</a:t>
            </a:r>
            <a:br>
              <a:rPr lang="de-DE" dirty="0">
                <a:effectLst/>
              </a:rPr>
            </a:br>
            <a:r>
              <a:rPr lang="de-DE" dirty="0">
                <a:effectLst/>
              </a:rPr>
              <a:t>• psychosomatische Beschwerden ohne medizinischen Befund (Magen-Darm, Kopf, Schlaf, Erschöpfung, Essstörungen)</a:t>
            </a:r>
            <a:br>
              <a:rPr lang="de-DE" dirty="0">
                <a:effectLst/>
              </a:rPr>
            </a:br>
            <a:r>
              <a:rPr lang="de-DE" dirty="0">
                <a:effectLst/>
              </a:rPr>
              <a:t>• psychotische Symptome (Kleinigkeiten ungewöhnliche Bedeutungen zumessen bzw. sich übermäßig damit beschäftigen, Verfolgungsgefühle, Allmachtsphantasien,....)</a:t>
            </a:r>
            <a:br>
              <a:rPr lang="de-DE" dirty="0">
                <a:effectLst/>
              </a:rPr>
            </a:br>
            <a:r>
              <a:rPr lang="de-DE" dirty="0">
                <a:effectLst/>
              </a:rPr>
              <a:t>• Suizidgedanken</a:t>
            </a:r>
            <a:br>
              <a:rPr lang="de-DE" dirty="0">
                <a:effectLst/>
              </a:rPr>
            </a:br>
            <a:r>
              <a:rPr lang="de-DE" dirty="0">
                <a:effectLst/>
              </a:rPr>
              <a:t>• Suchttendenzen</a:t>
            </a:r>
            <a:br>
              <a:rPr lang="de-DE" dirty="0">
                <a:effectLst/>
              </a:rPr>
            </a:br>
            <a:r>
              <a:rPr lang="de-DE" dirty="0">
                <a:effectLst/>
              </a:rPr>
              <a:t>• Strukturverlust im Alltag: Betroffene können alltägliche Aufgaben nicht mehr bewältigen, halten Termine nicht mehr ein,...</a:t>
            </a:r>
            <a:br>
              <a:rPr lang="de-DE" dirty="0">
                <a:effectLst/>
              </a:rPr>
            </a:br>
            <a:r>
              <a:rPr lang="de-DE" dirty="0">
                <a:effectLst/>
              </a:rPr>
              <a:t>• Kontakt- und Beziehungsveränderungen</a:t>
            </a:r>
            <a:br>
              <a:rPr lang="de-DE" dirty="0">
                <a:effectLst/>
              </a:rPr>
            </a:br>
            <a:r>
              <a:rPr lang="de-DE" dirty="0">
                <a:effectLst/>
              </a:rPr>
              <a:t>• extreme Gefühle</a:t>
            </a:r>
            <a:br>
              <a:rPr lang="de-DE" dirty="0">
                <a:effectLst/>
              </a:rPr>
            </a:br>
            <a:r>
              <a:rPr lang="de-DE" dirty="0">
                <a:effectLst/>
              </a:rPr>
              <a:t>• Agieren</a:t>
            </a:r>
            <a:br>
              <a:rPr lang="de-DE" dirty="0">
                <a:effectLst/>
              </a:rPr>
            </a:br>
            <a:r>
              <a:rPr lang="de-DE" dirty="0">
                <a:effectLst/>
              </a:rPr>
              <a:t>• verengter Blickwinkel</a:t>
            </a:r>
            <a:br>
              <a:rPr lang="de-DE" dirty="0">
                <a:effectLst/>
              </a:rPr>
            </a:br>
            <a:r>
              <a:rPr lang="de-DE" dirty="0">
                <a:effectLst/>
              </a:rPr>
              <a:t>• Gegenübertragungsgefühle wie Unerreichbarkeit, Spaltung, Erstarrung, Enge, Angst, Resignation, Hoffnungslosigkeit, Erschöpfung</a:t>
            </a:r>
            <a:br>
              <a:rPr lang="de-DE" dirty="0">
                <a:effectLst/>
              </a:rPr>
            </a:br>
            <a:r>
              <a:rPr lang="de-DE" dirty="0">
                <a:effectLst/>
              </a:rPr>
              <a:t>überreicht </a:t>
            </a:r>
            <a:endParaRPr lang="hu-HU" dirty="0">
              <a:effectLst/>
            </a:endParaRPr>
          </a:p>
          <a:p>
            <a:br>
              <a:rPr lang="de-DE" dirty="0">
                <a:effectLst/>
              </a:rPr>
            </a:b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12</a:t>
            </a:fld>
            <a:endParaRPr lang="hu-HU"/>
          </a:p>
        </p:txBody>
      </p:sp>
    </p:spTree>
    <p:extLst>
      <p:ext uri="{BB962C8B-B14F-4D97-AF65-F5344CB8AC3E}">
        <p14:creationId xmlns:p14="http://schemas.microsoft.com/office/powerpoint/2010/main" val="21283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Die Krise ist</a:t>
            </a:r>
            <a:r>
              <a:rPr lang="hu-HU" baseline="0" dirty="0"/>
              <a:t> ahnlich wie eine </a:t>
            </a:r>
            <a:r>
              <a:rPr lang="hu-HU" dirty="0"/>
              <a:t>Wirbel, der letzendlich</a:t>
            </a:r>
            <a:r>
              <a:rPr lang="hu-HU" baseline="0" dirty="0"/>
              <a:t> </a:t>
            </a:r>
            <a:r>
              <a:rPr lang="hu-HU" dirty="0"/>
              <a:t>mitunterzieht, wenn Bewaltigngsstrateigen oder ausserliche Hilfe</a:t>
            </a:r>
            <a:r>
              <a:rPr lang="hu-HU" baseline="0" dirty="0"/>
              <a:t> scheitern.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13</a:t>
            </a:fld>
            <a:endParaRPr lang="hu-HU"/>
          </a:p>
        </p:txBody>
      </p:sp>
    </p:spTree>
    <p:extLst>
      <p:ext uri="{BB962C8B-B14F-4D97-AF65-F5344CB8AC3E}">
        <p14:creationId xmlns:p14="http://schemas.microsoft.com/office/powerpoint/2010/main" val="247340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Werden Krisen bewältigt, so können sie positive Auswirkungen auf die Persönlichkeit des Einzelnen haben</a:t>
            </a:r>
            <a:r>
              <a:rPr lang="hu-HU" dirty="0"/>
              <a:t>, </a:t>
            </a:r>
            <a:r>
              <a:rPr lang="de-DE" dirty="0">
                <a:effectLst/>
              </a:rPr>
              <a:t>Zusammenfassend</a:t>
            </a:r>
            <a:r>
              <a:rPr lang="hu-HU" dirty="0">
                <a:effectLst/>
              </a:rPr>
              <a:t>:</a:t>
            </a:r>
            <a:r>
              <a:rPr lang="de-DE" dirty="0">
                <a:effectLst/>
              </a:rPr>
              <a:t> aus einem Verlust ein Gewinn entsteht</a:t>
            </a:r>
            <a:r>
              <a:rPr lang="de-DE" dirty="0"/>
              <a:t>. Sie können zu einem größeren Selbstbewusstsein und zu mehr Zuversicht führen.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Posttraumatische </a:t>
            </a:r>
            <a:r>
              <a:rPr lang="hu-HU"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Reifung ist ein zusammenfassendes Konstrukt für Veränderungen</a:t>
            </a:r>
            <a:r>
              <a:rPr lang="hu-HU" sz="1200" kern="1200" dirty="0">
                <a:solidFill>
                  <a:schemeClr val="tx1"/>
                </a:solidFill>
                <a:effectLst/>
                <a:latin typeface="+mn-lt"/>
                <a:ea typeface="+mn-ea"/>
                <a:cs typeface="+mn-cs"/>
              </a:rPr>
              <a:t>,</a:t>
            </a:r>
            <a:r>
              <a:rPr lang="hu-HU" sz="1200" kern="1200" baseline="0" dirty="0">
                <a:solidFill>
                  <a:schemeClr val="tx1"/>
                </a:solidFill>
                <a:effectLst/>
                <a:latin typeface="+mn-lt"/>
                <a:ea typeface="+mn-ea"/>
                <a:cs typeface="+mn-cs"/>
              </a:rPr>
              <a:t> entwickelt von Psychologen Tedeschi. </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pPr rtl="0"/>
            <a:r>
              <a:rPr lang="de-DE" dirty="0"/>
              <a:t>Allerdings können auch negative Effekte auftreten. </a:t>
            </a:r>
            <a:r>
              <a:rPr lang="de-DE" dirty="0">
                <a:hlinkClick r:id="rId3"/>
              </a:rPr>
              <a:t>Angst</a:t>
            </a:r>
            <a:r>
              <a:rPr lang="de-DE" dirty="0"/>
              <a:t>, Überforderung, Wut, Kränkung und Hilflosigkeit können nachhaltige Auswirkungen haben. Menschen können nach überstandener Krise eine allgemeine psychische und möglicherweise auch körperliche Anfälligkeit entwickeln. Sie neigen schon bei kleinen Ursachen zu heftigen Reaktionen und sind möglicherweise leichter beeinflussbar. </a:t>
            </a:r>
            <a:endParaRPr lang="de-DE"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dirty="0"/>
              <a:t>Wird</a:t>
            </a:r>
            <a:r>
              <a:rPr lang="hu-HU" baseline="0" dirty="0"/>
              <a:t> die Krise nicht rechtzeitig von inneren Krafte und/oder mit Hilfe nicht bewaltigt, droht der Zusammenbruch oder ein Übergang in einen chronischen Zustand, mit erhöhten Verletzlichkeit.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in kognitiven Schemata, </a:t>
            </a:r>
            <a:r>
              <a:rPr lang="hu-HU"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interpersonellen Beziehungen, der Lebensphilosophie und </a:t>
            </a:r>
            <a:r>
              <a:rPr lang="hu-HU"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spirituell-religiösen Einstellungen nach belastenden Ereignissen.</a:t>
            </a:r>
            <a:r>
              <a:rPr lang="hu-HU" sz="1200" kern="1200" baseline="0" dirty="0">
                <a:solidFill>
                  <a:schemeClr val="tx1"/>
                </a:solidFill>
                <a:effectLst/>
                <a:latin typeface="+mn-lt"/>
                <a:ea typeface="+mn-ea"/>
                <a:cs typeface="+mn-cs"/>
              </a:rPr>
              <a:t> </a:t>
            </a:r>
            <a:endParaRPr lang="hu-HU" dirty="0"/>
          </a:p>
          <a:p>
            <a:pPr rtl="0"/>
            <a:r>
              <a:rPr lang="de-DE" dirty="0">
                <a:effectLst/>
              </a:rPr>
              <a:t>Der Psychologe Richard G. Tedeschi, der als Professor an der </a:t>
            </a:r>
            <a:r>
              <a:rPr lang="de-DE" dirty="0">
                <a:effectLst/>
                <a:hlinkClick r:id="rId4" tooltip="University of North Carolina at Charlotte"/>
              </a:rPr>
              <a:t>UNC Charlotte</a:t>
            </a:r>
            <a:r>
              <a:rPr lang="de-DE" dirty="0">
                <a:effectLst/>
              </a:rPr>
              <a:t> lehrt, hat zusammen mit seinem Team 5 Bereiche des posttraumatischen Wachstums herausgearbeitet</a:t>
            </a:r>
            <a:r>
              <a:rPr lang="hu-HU" dirty="0">
                <a:effectLst/>
              </a:rPr>
              <a:t>:</a:t>
            </a:r>
            <a:endParaRPr lang="de-DE" dirty="0">
              <a:effectLst/>
            </a:endParaRPr>
          </a:p>
          <a:p>
            <a:pPr rtl="0"/>
            <a:r>
              <a:rPr lang="de-DE" i="1" dirty="0">
                <a:effectLst/>
              </a:rPr>
              <a:t>Intensivierung der Wertschätzung des Lebens</a:t>
            </a:r>
            <a:r>
              <a:rPr lang="de-DE" dirty="0">
                <a:effectLst/>
              </a:rPr>
              <a:t>: Der durch das traumatische Erlebnis ausgelöste Reifungsprozess führt zu einer Veränderung der Prioritäten. Die Bedeutung der kleinen, alltäglichen Dinge nimmt zu. Materielle Dinge verlieren an Wert, persönliche Beziehungen gewinnen an Wert.</a:t>
            </a:r>
          </a:p>
          <a:p>
            <a:pPr rtl="0"/>
            <a:endParaRPr lang="hu-HU" i="1" dirty="0">
              <a:effectLst/>
            </a:endParaRPr>
          </a:p>
          <a:p>
            <a:pPr rtl="0"/>
            <a:r>
              <a:rPr lang="de-DE" i="1" dirty="0">
                <a:effectLst/>
              </a:rPr>
              <a:t>Intensivierung der persönlichen Beziehungen</a:t>
            </a:r>
            <a:r>
              <a:rPr lang="de-DE" dirty="0">
                <a:effectLst/>
              </a:rPr>
              <a:t>: Das traumatische Ereignis hat einen Teil der alten Beziehungen zerstört. Die überlebenden Beziehungen („in der Not erkennt man die wahren Freunde“) werden intensiviert. Gleichzeitig nimmt die Fähigkeit zur </a:t>
            </a:r>
            <a:r>
              <a:rPr lang="de-DE" dirty="0">
                <a:effectLst/>
                <a:hlinkClick r:id="rId5" tooltip="Empathie"/>
              </a:rPr>
              <a:t>Empathie</a:t>
            </a:r>
            <a:r>
              <a:rPr lang="de-DE" dirty="0">
                <a:effectLst/>
              </a:rPr>
              <a:t> zu. Traumabetroffene Personen empfinden ein erhöhtes Mitgefühl mit anderen, vor allem mit notleidenden Menschen.</a:t>
            </a:r>
            <a:endParaRPr lang="hu-HU" dirty="0">
              <a:effectLst/>
            </a:endParaRPr>
          </a:p>
          <a:p>
            <a:pPr rtl="0"/>
            <a:endParaRPr lang="de-DE" dirty="0">
              <a:effectLst/>
            </a:endParaRPr>
          </a:p>
          <a:p>
            <a:pPr rtl="0"/>
            <a:r>
              <a:rPr lang="de-DE" i="1" dirty="0">
                <a:effectLst/>
              </a:rPr>
              <a:t>Bewusstwerdung der eigenen Stärken</a:t>
            </a:r>
            <a:r>
              <a:rPr lang="de-DE" dirty="0">
                <a:effectLst/>
              </a:rPr>
              <a:t>: Gerade durch das Bewusstwerden der eigenen Verletzlichkeit wächst auch das Gefühl der inneren Stärke. Man weiß nun, dass zwar die Sicherheit im Leben jederzeit angreifbar ist, aber auch, dass man die Folgen schlimmer Ereignisse meistern kann.</a:t>
            </a:r>
          </a:p>
          <a:p>
            <a:pPr rtl="0"/>
            <a:endParaRPr lang="hu-HU" i="1" dirty="0">
              <a:effectLst/>
            </a:endParaRPr>
          </a:p>
          <a:p>
            <a:pPr rtl="0"/>
            <a:r>
              <a:rPr lang="de-DE" i="1" dirty="0">
                <a:effectLst/>
              </a:rPr>
              <a:t>Entdeckung von neuen Möglichkeiten im Leben</a:t>
            </a:r>
            <a:r>
              <a:rPr lang="de-DE" dirty="0">
                <a:effectLst/>
              </a:rPr>
              <a:t>: Nachdem alte Ziele zerbrochen bzw. entwertet wurden, sucht man nun nach neuen Zielen und Aufgaben. Dies kann mit einem Berufswechsel oder mit intensivem sozialen Engagement verbunden sein.</a:t>
            </a:r>
          </a:p>
          <a:p>
            <a:pPr rtl="0"/>
            <a:endParaRPr lang="hu-HU" i="1" dirty="0">
              <a:effectLst/>
            </a:endParaRPr>
          </a:p>
          <a:p>
            <a:pPr rtl="0"/>
            <a:r>
              <a:rPr lang="de-DE" i="1" dirty="0">
                <a:effectLst/>
              </a:rPr>
              <a:t>Intensivierung des spirituellen Bewusstseins</a:t>
            </a:r>
            <a:r>
              <a:rPr lang="de-DE" dirty="0">
                <a:effectLst/>
              </a:rPr>
              <a:t>: Das durch das traumatische Ereignis herbeigeführte Grenzerlebnis wirft existenzielle Fragen auf. Die daraus resultierenden Reflexionen über den Lebenssinn und / oder über Gott können zu einer größeren spirituellen Erkenntnis und zu größerer inneren Zufriedenheit führen.</a:t>
            </a:r>
            <a:endParaRPr lang="hu-HU" dirty="0">
              <a:effectLst/>
            </a:endParaRPr>
          </a:p>
          <a:p>
            <a:pPr rtl="0"/>
            <a:endParaRPr lang="hu-HU"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798513" lvl="1" indent="-357188">
              <a:lnSpc>
                <a:spcPct val="80000"/>
              </a:lnSpc>
              <a:buFont typeface="Wingdings" pitchFamily="2" charset="2"/>
              <a:buChar char="§"/>
            </a:pPr>
            <a:r>
              <a:rPr lang="hu-HU" altLang="hu-HU" sz="2000" dirty="0"/>
              <a:t>Reintegration of the personality at a higher, more mature level</a:t>
            </a:r>
          </a:p>
          <a:p>
            <a:pPr marL="798513" lvl="1" indent="-357188">
              <a:lnSpc>
                <a:spcPct val="80000"/>
              </a:lnSpc>
              <a:buFont typeface="Wingdings" pitchFamily="2" charset="2"/>
              <a:buChar char="§"/>
            </a:pPr>
            <a:r>
              <a:rPr lang="hu-HU" altLang="hu-HU" sz="2000" dirty="0"/>
              <a:t>The person’s state of mind may be superioir to the state preceeding the onset of the crisis</a:t>
            </a:r>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a:effectLst/>
              </a:rPr>
              <a:t>, </a:t>
            </a:r>
            <a:r>
              <a:rPr lang="de-DE" sz="2000" dirty="0"/>
              <a:t>darüber hinaus Selbstwert und Handlungsfähigkeit aufrechterhalten bzw.wiederhergestellt</a:t>
            </a:r>
            <a:r>
              <a:rPr lang="hu-HU" sz="2000" dirty="0"/>
              <a:t>.</a:t>
            </a:r>
            <a:r>
              <a:rPr lang="hu-HU" sz="2000" baseline="0" dirty="0"/>
              <a:t> </a:t>
            </a:r>
            <a:endParaRPr lang="hu-HU" altLang="hu-HU" sz="2000"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14</a:t>
            </a:fld>
            <a:endParaRPr lang="hu-HU"/>
          </a:p>
        </p:txBody>
      </p:sp>
    </p:spTree>
    <p:extLst>
      <p:ext uri="{BB962C8B-B14F-4D97-AF65-F5344CB8AC3E}">
        <p14:creationId xmlns:p14="http://schemas.microsoft.com/office/powerpoint/2010/main" val="149965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a:t>In der erweiterten Krisiskonzept</a:t>
            </a:r>
            <a:r>
              <a:rPr lang="hu-HU" baseline="0" dirty="0"/>
              <a:t>, worüber ich jetzt an dieser Stelle spreche, wird neben der medizinische Hilfe vieles mehr angeboten. </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a:t>Da die Krise keinen unbedingt medizinischen Notfall darstellt, bekommt Laienhilfe eine bedeutende Rolle im Managment. Telefonseelsorge, Online Beratung stehen zur Verfügung, ausserdem werden tragfahigen Gemeinden in diesem Aspekt besonders hoch geschatzt. </a:t>
            </a:r>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Sobald unmittelbare Selbst- oder Fremdgefährdung (insbesondere </a:t>
            </a:r>
            <a:r>
              <a:rPr lang="de-DE" dirty="0">
                <a:hlinkClick r:id="rId3" invalidUrl="https://www.neurologen-und-psychiater-im-netz.org/glossar/?tx_mksglossary_pi1[showUid]=90&amp;cHash=79e6226e99437ebee56778fe3fccc547" tooltip="Suizid - Erklärung im Glossar"/>
              </a:rPr>
              <a:t>Suizid</a:t>
            </a:r>
            <a:r>
              <a:rPr lang="de-DE" dirty="0"/>
              <a:t>gefährdung) besteht, sollte man </a:t>
            </a:r>
            <a:r>
              <a:rPr lang="hu-HU" dirty="0"/>
              <a:t>aber </a:t>
            </a:r>
            <a:r>
              <a:rPr lang="de-DE" dirty="0"/>
              <a:t>nicht zögern, sofort einen psychiatrischen Notdienst, den </a:t>
            </a:r>
            <a:r>
              <a:rPr lang="de-DE" b="1" dirty="0"/>
              <a:t>Rettungsdienst (112)</a:t>
            </a:r>
            <a:r>
              <a:rPr lang="de-DE" dirty="0"/>
              <a:t> oder die Polizei zu verständigen.</a:t>
            </a:r>
          </a:p>
          <a:p>
            <a:endParaRPr lang="hu-HU" b="1" dirty="0"/>
          </a:p>
          <a:p>
            <a:endParaRPr lang="hu-HU" b="1" dirty="0"/>
          </a:p>
          <a:p>
            <a:r>
              <a:rPr lang="de-DE" b="1" dirty="0"/>
              <a:t>Sollten Sie sich aktuell in einer psychischen Krise befinden, können Sie:</a:t>
            </a:r>
            <a:r>
              <a:rPr lang="hu-HU" b="0" baseline="0" dirty="0"/>
              <a:t> </a:t>
            </a:r>
            <a:r>
              <a:rPr lang="de-DE" dirty="0"/>
              <a:t>zu Ihrem Arzt gehen oder ihn anrufen,</a:t>
            </a:r>
            <a:r>
              <a:rPr lang="hu-HU" baseline="0" dirty="0"/>
              <a:t> </a:t>
            </a:r>
            <a:r>
              <a:rPr lang="de-DE" dirty="0"/>
              <a:t>Kontakt mit einer Klinik (bzw. einem Spital) mit psychiatrischer Abteilung aufnehmen,</a:t>
            </a:r>
            <a:r>
              <a:rPr lang="hu-HU" baseline="0" dirty="0"/>
              <a:t> </a:t>
            </a:r>
            <a:r>
              <a:rPr lang="de-DE" dirty="0"/>
              <a:t>Kontakt mit dem ärztlichen (psychiatrischen) Bereitschaftsdienst (bundesweite Tel.: 116 117) aufnehmen,</a:t>
            </a:r>
          </a:p>
          <a:p>
            <a:r>
              <a:rPr lang="de-DE" dirty="0"/>
              <a:t>oder sich an ein Hilfs- bzw. Beratungsangebot für akute Krisensituationen wenden (siehe nachfolgend stehende Adressen): </a:t>
            </a:r>
          </a:p>
          <a:p>
            <a:r>
              <a:rPr lang="de-DE" b="1" dirty="0"/>
              <a:t>Telefonseelsorge</a:t>
            </a:r>
            <a:br>
              <a:rPr lang="de-DE" b="1" dirty="0"/>
            </a:br>
            <a:r>
              <a:rPr lang="de-DE" dirty="0">
                <a:hlinkClick r:id="rId4" tooltip="Opens external link in new window"/>
              </a:rPr>
              <a:t>www.telefonseelsorge.de</a:t>
            </a:r>
            <a:br>
              <a:rPr lang="de-DE" dirty="0"/>
            </a:br>
            <a:r>
              <a:rPr lang="de-DE" dirty="0"/>
              <a:t>anonyme, kostenlose Beratung zu jeder Tages- und</a:t>
            </a:r>
            <a:r>
              <a:rPr lang="hu-HU" baseline="0" dirty="0"/>
              <a:t> </a:t>
            </a:r>
            <a:r>
              <a:rPr lang="de-DE" dirty="0"/>
              <a:t>Nachtzeit unter den bundesweiten Telefonnummern 0800 - 1110111 oder 0800 - 1110222 bzw. </a:t>
            </a:r>
            <a:endParaRPr lang="hu-HU" dirty="0"/>
          </a:p>
          <a:p>
            <a:endParaRPr lang="de-DE" dirty="0"/>
          </a:p>
          <a:p>
            <a:r>
              <a:rPr lang="de-DE" b="1" dirty="0"/>
              <a:t>Kinder- und Jugendtelefon „Nummer gegen Kummer“ </a:t>
            </a:r>
            <a:r>
              <a:rPr lang="de-DE" dirty="0">
                <a:hlinkClick r:id="rId5"/>
              </a:rPr>
              <a:t>www.nummergegenkummer.de</a:t>
            </a:r>
            <a:endParaRPr lang="de-DE" dirty="0"/>
          </a:p>
        </p:txBody>
      </p:sp>
      <p:sp>
        <p:nvSpPr>
          <p:cNvPr id="4" name="Slide Number Placeholder 3"/>
          <p:cNvSpPr>
            <a:spLocks noGrp="1"/>
          </p:cNvSpPr>
          <p:nvPr>
            <p:ph type="sldNum" sz="quarter" idx="10"/>
          </p:nvPr>
        </p:nvSpPr>
        <p:spPr/>
        <p:txBody>
          <a:bodyPr/>
          <a:lstStyle/>
          <a:p>
            <a:fld id="{57441221-4D37-4AD9-90B3-9ED109E2603F}" type="slidenum">
              <a:rPr lang="hu-HU" smtClean="0"/>
              <a:t>15</a:t>
            </a:fld>
            <a:endParaRPr lang="hu-HU"/>
          </a:p>
        </p:txBody>
      </p:sp>
    </p:spTree>
    <p:extLst>
      <p:ext uri="{BB962C8B-B14F-4D97-AF65-F5344CB8AC3E}">
        <p14:creationId xmlns:p14="http://schemas.microsoft.com/office/powerpoint/2010/main" val="319944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Font typeface="Wingdings" pitchFamily="2" charset="2"/>
              <a:buNone/>
            </a:pPr>
            <a:r>
              <a:rPr lang="hu-HU" altLang="hu-HU" sz="2600" dirty="0"/>
              <a:t>Krisenintervention</a:t>
            </a:r>
            <a:r>
              <a:rPr lang="hu-HU" altLang="hu-HU" sz="2600" baseline="0" dirty="0"/>
              <a:t> ist praktische eine psychologische Erste-Hilfe, dadurch erfordert sie spezielle Rahmenbedingungen. Zeitlich bedeutet es einen raschen Beginn, und danach immer eine feste Terminvereinbarung, 2mal pro Woche gewöhnlich. Gewöhnlich schliesst der Helfer einen Suizidpakt mit dem Klient, indem er die Zusage des Klientes nimmt, dass der Klient zwischen zwei Sitzungen nichts gegen sich selbst antut. </a:t>
            </a:r>
          </a:p>
          <a:p>
            <a:pPr marL="0" indent="0">
              <a:lnSpc>
                <a:spcPct val="80000"/>
              </a:lnSpc>
              <a:buFont typeface="Wingdings" pitchFamily="2" charset="2"/>
              <a:buNone/>
            </a:pPr>
            <a:r>
              <a:rPr lang="hu-HU" altLang="hu-HU" sz="2600" baseline="0" dirty="0"/>
              <a:t>Örtlich ist eine störungsfreie Atmosphere wichtig. </a:t>
            </a:r>
          </a:p>
          <a:p>
            <a:pPr marL="0" indent="0">
              <a:lnSpc>
                <a:spcPct val="80000"/>
              </a:lnSpc>
              <a:buFont typeface="Wingdings" pitchFamily="2" charset="2"/>
              <a:buNone/>
            </a:pPr>
            <a:r>
              <a:rPr lang="hu-HU" altLang="hu-HU" sz="2600" baseline="0" dirty="0"/>
              <a:t>Der Helfer ist aktiv, nicht nur in der Erhebung von Informationen, sondern in der Gestaltung der Situation, sowohl wahrend der Sitzung, als auch in der Planung der Zwischenzeiten. Der Fokus liegt immer auf der aktuellen Situation, aber auf der Ebene der Methoden kann der Helfer eine grosse Freiheit geniessen. Egal wie, das Leben muss gerettet werden..  </a:t>
            </a:r>
            <a:endParaRPr lang="hu-HU" altLang="hu-HU" sz="2600" dirty="0"/>
          </a:p>
          <a:p>
            <a:pPr marL="261938" indent="-261938">
              <a:lnSpc>
                <a:spcPct val="80000"/>
              </a:lnSpc>
              <a:buFont typeface="Wingdings" pitchFamily="2" charset="2"/>
              <a:buChar char="§"/>
            </a:pPr>
            <a:endParaRPr lang="hu-HU" altLang="hu-HU" sz="2600" dirty="0"/>
          </a:p>
          <a:p>
            <a:pPr marL="261938" indent="-261938">
              <a:lnSpc>
                <a:spcPct val="80000"/>
              </a:lnSpc>
              <a:buFont typeface="Wingdings" pitchFamily="2" charset="2"/>
              <a:buChar char="§"/>
            </a:pPr>
            <a:endParaRPr lang="hu-HU" altLang="hu-HU" sz="2600" dirty="0"/>
          </a:p>
          <a:p>
            <a:pPr marL="261938" indent="-261938">
              <a:lnSpc>
                <a:spcPct val="80000"/>
              </a:lnSpc>
              <a:buFont typeface="Wingdings" pitchFamily="2" charset="2"/>
              <a:buChar char="§"/>
            </a:pPr>
            <a:endParaRPr lang="hu-HU" altLang="hu-HU" sz="2600" dirty="0"/>
          </a:p>
          <a:p>
            <a:pPr marL="261938" indent="-261938">
              <a:lnSpc>
                <a:spcPct val="80000"/>
              </a:lnSpc>
              <a:buFont typeface="Wingdings" pitchFamily="2" charset="2"/>
              <a:buChar char="§"/>
            </a:pPr>
            <a:r>
              <a:rPr lang="hu-HU" altLang="hu-HU" sz="2600" dirty="0"/>
              <a:t>The </a:t>
            </a:r>
            <a:r>
              <a:rPr lang="hu-HU" altLang="hu-HU" sz="2600" dirty="0">
                <a:solidFill>
                  <a:schemeClr val="tx2"/>
                </a:solidFill>
              </a:rPr>
              <a:t>definition of crisis intervention</a:t>
            </a:r>
            <a:r>
              <a:rPr lang="hu-HU" altLang="hu-HU" sz="2600" dirty="0"/>
              <a:t> based on the promotional aspect of crisis paradigm</a:t>
            </a:r>
          </a:p>
          <a:p>
            <a:pPr marL="798513" lvl="1" indent="-357188">
              <a:lnSpc>
                <a:spcPct val="80000"/>
              </a:lnSpc>
              <a:buFont typeface="Wingdings" pitchFamily="2" charset="2"/>
              <a:buChar char="§"/>
            </a:pPr>
            <a:r>
              <a:rPr lang="hu-HU" altLang="hu-HU" sz="2400" dirty="0"/>
              <a:t>Immidiate</a:t>
            </a:r>
          </a:p>
          <a:p>
            <a:pPr marL="798513" lvl="1" indent="-357188">
              <a:lnSpc>
                <a:spcPct val="80000"/>
              </a:lnSpc>
              <a:buFont typeface="Wingdings" pitchFamily="2" charset="2"/>
              <a:buChar char="§"/>
            </a:pPr>
            <a:r>
              <a:rPr lang="hu-HU" altLang="hu-HU" sz="2400" dirty="0"/>
              <a:t>Time-limited</a:t>
            </a:r>
          </a:p>
          <a:p>
            <a:pPr marL="798513" lvl="1" indent="-357188">
              <a:lnSpc>
                <a:spcPct val="80000"/>
              </a:lnSpc>
              <a:buFont typeface="Wingdings" pitchFamily="2" charset="2"/>
              <a:buChar char="§"/>
            </a:pPr>
            <a:r>
              <a:rPr lang="hu-HU" altLang="hu-HU" sz="2400" dirty="0"/>
              <a:t>Psychotherapeutic-like</a:t>
            </a:r>
          </a:p>
          <a:p>
            <a:pPr marL="798513" lvl="1" indent="-357188">
              <a:lnSpc>
                <a:spcPct val="80000"/>
              </a:lnSpc>
              <a:buFont typeface="Wingdings" pitchFamily="2" charset="2"/>
              <a:buChar char="§"/>
            </a:pPr>
            <a:r>
              <a:rPr lang="hu-HU" altLang="hu-HU" sz="2400" dirty="0"/>
              <a:t>Helping</a:t>
            </a:r>
          </a:p>
          <a:p>
            <a:pPr marL="798513" lvl="1" indent="-357188">
              <a:lnSpc>
                <a:spcPct val="80000"/>
              </a:lnSpc>
              <a:buFont typeface="Wingdings" pitchFamily="2" charset="2"/>
              <a:buChar char="§"/>
            </a:pPr>
            <a:r>
              <a:rPr lang="hu-HU" altLang="hu-HU" sz="2400" dirty="0"/>
              <a:t>Psychological intervention </a:t>
            </a:r>
          </a:p>
          <a:p>
            <a:pPr marL="798513" lvl="1" indent="-357188">
              <a:lnSpc>
                <a:spcPct val="80000"/>
              </a:lnSpc>
              <a:buFont typeface="Wingdings" pitchFamily="2" charset="2"/>
              <a:buChar char="§"/>
            </a:pPr>
            <a:r>
              <a:rPr lang="hu-HU" altLang="hu-HU" sz="2400" dirty="0"/>
              <a:t>Used in crises situation</a:t>
            </a:r>
          </a:p>
          <a:p>
            <a:pPr marL="798513" lvl="1" indent="-357188">
              <a:lnSpc>
                <a:spcPct val="80000"/>
              </a:lnSpc>
              <a:buFont typeface="Wingdings" pitchFamily="2" charset="2"/>
              <a:buChar char="§"/>
            </a:pPr>
            <a:r>
              <a:rPr lang="hu-HU" altLang="hu-HU" sz="2400" dirty="0"/>
              <a:t>To solve the emotional crisis</a:t>
            </a:r>
          </a:p>
          <a:p>
            <a:pPr marL="798513" lvl="1" indent="-357188">
              <a:lnSpc>
                <a:spcPct val="80000"/>
              </a:lnSpc>
              <a:buFont typeface="Wingdings" pitchFamily="2" charset="2"/>
              <a:buChar char="§"/>
            </a:pPr>
            <a:r>
              <a:rPr lang="hu-HU" altLang="hu-HU" sz="2400" dirty="0"/>
              <a:t>With limited methods of psychotherapies</a:t>
            </a:r>
          </a:p>
          <a:p>
            <a:pPr marL="798513" lvl="1" indent="-357188">
              <a:lnSpc>
                <a:spcPct val="80000"/>
              </a:lnSpc>
              <a:buFont typeface="Wingdings" pitchFamily="2" charset="2"/>
              <a:buChar char="§"/>
            </a:pPr>
            <a:r>
              <a:rPr lang="hu-HU" altLang="hu-HU" sz="2400" dirty="0"/>
              <a:t>Adapted to this special situation</a:t>
            </a:r>
          </a:p>
          <a:p>
            <a:pPr marL="261938" indent="-261938">
              <a:buFont typeface="Wingdings" pitchFamily="2" charset="2"/>
              <a:buChar char="§"/>
            </a:pPr>
            <a:r>
              <a:rPr lang="hu-HU" altLang="hu-HU" sz="2700" dirty="0"/>
              <a:t>Objective</a:t>
            </a:r>
          </a:p>
          <a:p>
            <a:pPr marL="798513" lvl="1" indent="-357188">
              <a:buFont typeface="Wingdings" pitchFamily="2" charset="2"/>
              <a:buChar char="§"/>
            </a:pPr>
            <a:r>
              <a:rPr lang="hu-HU" altLang="hu-HU" sz="2400" dirty="0"/>
              <a:t>Immidiate response to an immidiate situation</a:t>
            </a:r>
          </a:p>
          <a:p>
            <a:pPr marL="798513" lvl="1" indent="-357188">
              <a:buFont typeface="Wingdings" pitchFamily="2" charset="2"/>
              <a:buChar char="§"/>
            </a:pPr>
            <a:r>
              <a:rPr lang="hu-HU" altLang="hu-HU" sz="2400" dirty="0"/>
              <a:t>Solve the actual crisis situation</a:t>
            </a:r>
          </a:p>
          <a:p>
            <a:pPr marL="798513" lvl="1" indent="-357188">
              <a:buFont typeface="Wingdings" pitchFamily="2" charset="2"/>
              <a:buChar char="§"/>
            </a:pPr>
            <a:r>
              <a:rPr lang="hu-HU" altLang="hu-HU" sz="2400" dirty="0"/>
              <a:t>Post-traumatic growth</a:t>
            </a:r>
          </a:p>
          <a:p>
            <a:pPr marL="798513" lvl="1" indent="-357188">
              <a:buFont typeface="Wingdings" pitchFamily="2" charset="2"/>
              <a:buChar char="§"/>
            </a:pPr>
            <a:r>
              <a:rPr lang="hu-HU" altLang="hu-HU" sz="2400" dirty="0"/>
              <a:t>Prevention of future problems and crises</a:t>
            </a:r>
          </a:p>
          <a:p>
            <a:pPr marL="798513" lvl="1" indent="-357188">
              <a:lnSpc>
                <a:spcPct val="80000"/>
              </a:lnSpc>
              <a:buFont typeface="Wingdings" pitchFamily="2" charset="2"/>
              <a:buChar char="§"/>
            </a:pPr>
            <a:endParaRPr lang="hu-HU" altLang="hu-HU" sz="2400" dirty="0"/>
          </a:p>
          <a:p>
            <a:pPr marL="798513" lvl="1" indent="-357188">
              <a:lnSpc>
                <a:spcPct val="80000"/>
              </a:lnSpc>
              <a:buFont typeface="Wingdings" pitchFamily="2" charset="2"/>
              <a:buChar char="§"/>
            </a:pPr>
            <a:endParaRPr lang="hu-HU" altLang="hu-HU" sz="2400" dirty="0"/>
          </a:p>
          <a:p>
            <a:pPr marL="798513" lvl="1" indent="-357188">
              <a:lnSpc>
                <a:spcPct val="80000"/>
              </a:lnSpc>
              <a:buFont typeface="Wingdings" pitchFamily="2" charset="2"/>
              <a:buChar char="§"/>
            </a:pPr>
            <a:r>
              <a:rPr lang="de-DE" sz="2400" dirty="0">
                <a:effectLst/>
              </a:rPr>
              <a:t>Durch Umdeutung wird einer Situation oder einem Geschehen eine andere Bedeutung oder ein anderer Sinn zugewiesen, und zwar dadurch, dass man versucht, die Situation in einem anderen Kontext (oder „Rahmen“) zu sehen. Die Metapher hinter dem Ausdruck geht darauf zurück, dass ein </a:t>
            </a:r>
            <a:r>
              <a:rPr lang="de-DE" sz="2400" dirty="0">
                <a:effectLst/>
                <a:hlinkClick r:id="rId3" tooltip="Bilderrahmen"/>
              </a:rPr>
              <a:t>Bilderrahmen</a:t>
            </a:r>
            <a:r>
              <a:rPr lang="de-DE" sz="2400" dirty="0">
                <a:effectLst/>
              </a:rPr>
              <a:t> den Ausschnitt des Gesamtbildes definiert, wie dies auch jemandes Blickwinkel bzgl. der Realität tut. Rahmen bedeutet auch ein Konzept, was unsere Sicht eingrenzt. Verlassen wir diese geistige Festlegung, können neue Vorstellungen und Deutungsmöglichkeiten entstehen.</a:t>
            </a:r>
            <a:endParaRPr lang="hu-HU" altLang="hu-HU" sz="2400"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16</a:t>
            </a:fld>
            <a:endParaRPr lang="hu-HU"/>
          </a:p>
        </p:txBody>
      </p:sp>
    </p:spTree>
    <p:extLst>
      <p:ext uri="{BB962C8B-B14F-4D97-AF65-F5344CB8AC3E}">
        <p14:creationId xmlns:p14="http://schemas.microsoft.com/office/powerpoint/2010/main" val="283538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Font typeface="Wingdings" pitchFamily="2" charset="2"/>
              <a:buNone/>
            </a:pPr>
            <a:r>
              <a:rPr lang="de-DE" dirty="0">
                <a:effectLst/>
              </a:rPr>
              <a:t>„Krise“ ist ein aus dem Griechischen stammendes Substantiv zum altgriechischen Verb </a:t>
            </a:r>
            <a:r>
              <a:rPr lang="de-DE" i="1" dirty="0">
                <a:effectLst/>
              </a:rPr>
              <a:t>krínein</a:t>
            </a:r>
            <a:r>
              <a:rPr lang="de-DE" dirty="0">
                <a:effectLst/>
              </a:rPr>
              <a:t>, welches „trennen“ und „(unter-)scheiden“ bedeutet</a:t>
            </a:r>
            <a:r>
              <a:rPr lang="hu-HU" dirty="0">
                <a:effectLst/>
              </a:rPr>
              <a:t>.</a:t>
            </a:r>
            <a:r>
              <a:rPr lang="de-DE" dirty="0">
                <a:effectLst/>
              </a:rPr>
              <a:t> Es bezeichnet „(Ent-)Scheidung“, „entscheidende Wendung“ (Duden) und bedeutet eine „schwierige Situation, Zeit, die den Höhe- und Wendepunkt einer gefährlichen Entwicklung darstellt“ (Duden).</a:t>
            </a:r>
            <a:r>
              <a:rPr lang="hu-HU" dirty="0">
                <a:effectLst/>
              </a:rPr>
              <a:t> </a:t>
            </a:r>
          </a:p>
          <a:p>
            <a:pPr marL="0" indent="0" eaLnBrk="1" hangingPunct="1">
              <a:lnSpc>
                <a:spcPct val="90000"/>
              </a:lnSpc>
              <a:buFont typeface="Wingdings" pitchFamily="2" charset="2"/>
              <a:buNone/>
            </a:pPr>
            <a:r>
              <a:rPr lang="hu-HU" dirty="0">
                <a:effectLst/>
              </a:rPr>
              <a:t>Also eine </a:t>
            </a:r>
            <a:r>
              <a:rPr lang="hu-HU" baseline="0" dirty="0">
                <a:effectLst/>
              </a:rPr>
              <a:t>Entscheidungs und Ausnahmesituation für das Individuum. </a:t>
            </a:r>
            <a:endParaRPr lang="hu-HU" dirty="0">
              <a:effectLst/>
            </a:endParaRPr>
          </a:p>
          <a:p>
            <a:pPr marL="0" indent="0" eaLnBrk="1" hangingPunct="1">
              <a:lnSpc>
                <a:spcPct val="90000"/>
              </a:lnSpc>
              <a:buFont typeface="Wingdings" pitchFamily="2" charset="2"/>
              <a:buNone/>
            </a:pPr>
            <a:endParaRPr lang="hu-HU" dirty="0">
              <a:effectLst/>
            </a:endParaRPr>
          </a:p>
          <a:p>
            <a:pPr marL="0" indent="0" eaLnBrk="1" hangingPunct="1">
              <a:lnSpc>
                <a:spcPct val="90000"/>
              </a:lnSpc>
              <a:buFont typeface="Wingdings" pitchFamily="2" charset="2"/>
              <a:buNone/>
            </a:pPr>
            <a:endParaRPr lang="hu-HU" dirty="0">
              <a:effectLst/>
            </a:endParaRPr>
          </a:p>
          <a:p>
            <a:pPr marL="0" indent="0" eaLnBrk="1" hangingPunct="1">
              <a:lnSpc>
                <a:spcPct val="90000"/>
              </a:lnSpc>
              <a:buFont typeface="Wingdings" pitchFamily="2" charset="2"/>
              <a:buNone/>
            </a:pPr>
            <a:endParaRPr lang="hu-HU" dirty="0">
              <a:effectLst/>
            </a:endParaRPr>
          </a:p>
          <a:p>
            <a:pPr marL="0" indent="0" eaLnBrk="1" hangingPunct="1">
              <a:lnSpc>
                <a:spcPct val="90000"/>
              </a:lnSpc>
              <a:buFont typeface="Wingdings" pitchFamily="2" charset="2"/>
              <a:buNone/>
            </a:pPr>
            <a:endParaRPr lang="hu-HU" dirty="0">
              <a:effectLst/>
            </a:endParaRPr>
          </a:p>
          <a:p>
            <a:pPr marL="0" indent="0" eaLnBrk="1" hangingPunct="1">
              <a:lnSpc>
                <a:spcPct val="90000"/>
              </a:lnSpc>
              <a:buFont typeface="Wingdings" pitchFamily="2" charset="2"/>
              <a:buNone/>
            </a:pPr>
            <a:endParaRPr lang="hu-HU" dirty="0">
              <a:effectLst/>
            </a:endParaRPr>
          </a:p>
          <a:p>
            <a:pPr marL="0" indent="0" eaLnBrk="1" hangingPunct="1">
              <a:lnSpc>
                <a:spcPct val="90000"/>
              </a:lnSpc>
              <a:buFont typeface="Wingdings" pitchFamily="2" charset="2"/>
              <a:buNone/>
            </a:pPr>
            <a:r>
              <a:rPr lang="hu-HU" dirty="0">
                <a:effectLst/>
              </a:rPr>
              <a:t>Im</a:t>
            </a:r>
            <a:r>
              <a:rPr lang="hu-HU" baseline="0" dirty="0">
                <a:effectLst/>
              </a:rPr>
              <a:t> klassischen Drama: Höhepunkt des Konfliktes, danach Umschwung der Handlung</a:t>
            </a:r>
          </a:p>
          <a:p>
            <a:pPr marL="0" indent="0" eaLnBrk="1" hangingPunct="1">
              <a:lnSpc>
                <a:spcPct val="90000"/>
              </a:lnSpc>
              <a:buFont typeface="Wingdings" pitchFamily="2" charset="2"/>
              <a:buNone/>
            </a:pPr>
            <a:endParaRPr lang="hu-HU" baseline="0" dirty="0">
              <a:effectLst/>
            </a:endParaRPr>
          </a:p>
          <a:p>
            <a:pPr marL="0" indent="0" eaLnBrk="1" hangingPunct="1">
              <a:lnSpc>
                <a:spcPct val="90000"/>
              </a:lnSpc>
              <a:buFont typeface="Wingdings" pitchFamily="2" charset="2"/>
              <a:buNone/>
            </a:pPr>
            <a:r>
              <a:rPr lang="hu-HU" baseline="0" dirty="0">
                <a:effectLst/>
              </a:rPr>
              <a:t>Entscheidungs und Ausnahmesituation für Individuum:</a:t>
            </a:r>
          </a:p>
          <a:p>
            <a:pPr marL="228600" indent="-228600" eaLnBrk="1" hangingPunct="1">
              <a:lnSpc>
                <a:spcPct val="90000"/>
              </a:lnSpc>
              <a:buFont typeface="Wingdings" pitchFamily="2" charset="2"/>
              <a:buAutoNum type="arabicPeriod"/>
            </a:pPr>
            <a:r>
              <a:rPr lang="hu-HU" baseline="0" dirty="0">
                <a:effectLst/>
              </a:rPr>
              <a:t>Im Zusammenhang mit emotional bedeutsamen Ereignissen bzw Veranderung der Lebensumstande</a:t>
            </a:r>
          </a:p>
          <a:p>
            <a:pPr marL="228600" indent="-228600" eaLnBrk="1" hangingPunct="1">
              <a:lnSpc>
                <a:spcPct val="90000"/>
              </a:lnSpc>
              <a:buFont typeface="Wingdings" pitchFamily="2" charset="2"/>
              <a:buAutoNum type="arabicPeriod"/>
            </a:pPr>
            <a:r>
              <a:rPr lang="de-DE" dirty="0">
                <a:effectLst/>
              </a:rPr>
              <a:t>akuter, zeitlich begrenzter Zustand</a:t>
            </a:r>
            <a:endParaRPr lang="hu-HU" dirty="0">
              <a:effectLst/>
            </a:endParaRPr>
          </a:p>
          <a:p>
            <a:pPr marL="228600" indent="-228600" eaLnBrk="1" hangingPunct="1">
              <a:lnSpc>
                <a:spcPct val="90000"/>
              </a:lnSpc>
              <a:buFont typeface="Wingdings" pitchFamily="2" charset="2"/>
              <a:buAutoNum type="arabicPeriod"/>
            </a:pPr>
            <a:r>
              <a:rPr lang="de-DE" dirty="0">
                <a:effectLst/>
              </a:rPr>
              <a:t>übersteigt Bewältigungsmöglichkeiten, wird daher als bedrohlich wahrgenommen</a:t>
            </a:r>
            <a:endParaRPr lang="hu-HU" dirty="0">
              <a:effectLst/>
            </a:endParaRPr>
          </a:p>
          <a:p>
            <a:pPr marL="0" indent="0" eaLnBrk="1" hangingPunct="1">
              <a:lnSpc>
                <a:spcPct val="90000"/>
              </a:lnSpc>
              <a:buFont typeface="Wingdings" pitchFamily="2" charset="2"/>
              <a:buNone/>
            </a:pPr>
            <a:endParaRPr lang="hu-HU" dirty="0">
              <a:effectLst/>
            </a:endParaRPr>
          </a:p>
          <a:p>
            <a:pPr marL="0" indent="0" eaLnBrk="1" hangingPunct="1">
              <a:lnSpc>
                <a:spcPct val="90000"/>
              </a:lnSpc>
              <a:buFont typeface="Wingdings" pitchFamily="2" charset="2"/>
              <a:buNone/>
            </a:pPr>
            <a:r>
              <a:rPr lang="de-DE" dirty="0">
                <a:effectLst/>
              </a:rPr>
              <a:t>„Krise“ wird in den verschiedenen Wissenschaftsdisziplinen auf sehr unterschiedliche Weise thematisiert: in der </a:t>
            </a:r>
            <a:r>
              <a:rPr lang="de-DE" dirty="0">
                <a:effectLst/>
                <a:hlinkClick r:id="rId3" tooltip="Medizin"/>
              </a:rPr>
              <a:t>Medizin</a:t>
            </a:r>
            <a:r>
              <a:rPr lang="de-DE" dirty="0">
                <a:effectLst/>
              </a:rPr>
              <a:t> und </a:t>
            </a:r>
            <a:r>
              <a:rPr lang="de-DE" dirty="0">
                <a:effectLst/>
                <a:hlinkClick r:id="rId4" tooltip="Psychologie"/>
              </a:rPr>
              <a:t>Psychologie</a:t>
            </a:r>
            <a:r>
              <a:rPr lang="de-DE" dirty="0">
                <a:effectLst/>
              </a:rPr>
              <a:t>,</a:t>
            </a:r>
            <a:r>
              <a:rPr lang="de-DE" baseline="30000" dirty="0">
                <a:effectLst/>
                <a:hlinkClick r:id="rId5"/>
              </a:rPr>
              <a:t>[1]</a:t>
            </a:r>
            <a:r>
              <a:rPr lang="de-DE" dirty="0">
                <a:effectLst/>
              </a:rPr>
              <a:t> in der </a:t>
            </a:r>
            <a:r>
              <a:rPr lang="de-DE" dirty="0">
                <a:effectLst/>
                <a:hlinkClick r:id="rId6" tooltip="Wirtschaftskrise"/>
              </a:rPr>
              <a:t>Wirtschaftswissenschaft</a:t>
            </a:r>
            <a:r>
              <a:rPr lang="de-DE" dirty="0">
                <a:effectLst/>
              </a:rPr>
              <a:t> und </a:t>
            </a:r>
            <a:r>
              <a:rPr lang="de-DE" dirty="0">
                <a:effectLst/>
                <a:hlinkClick r:id="rId7" tooltip="Soziologie"/>
              </a:rPr>
              <a:t>Soziologie</a:t>
            </a:r>
            <a:r>
              <a:rPr lang="de-DE" dirty="0">
                <a:effectLst/>
              </a:rPr>
              <a:t> wie auch in der </a:t>
            </a:r>
            <a:r>
              <a:rPr lang="de-DE" dirty="0">
                <a:effectLst/>
                <a:hlinkClick r:id="rId8" tooltip="Ökologie"/>
              </a:rPr>
              <a:t>Ökologie</a:t>
            </a:r>
            <a:r>
              <a:rPr lang="de-DE" dirty="0">
                <a:effectLst/>
              </a:rPr>
              <a:t> und </a:t>
            </a:r>
            <a:r>
              <a:rPr lang="de-DE" dirty="0">
                <a:effectLst/>
                <a:hlinkClick r:id="rId9" tooltip="Systemtheorie"/>
              </a:rPr>
              <a:t>Systemtheorie</a:t>
            </a:r>
            <a:r>
              <a:rPr lang="de-DE" dirty="0">
                <a:effectLst/>
              </a:rPr>
              <a:t>.</a:t>
            </a:r>
            <a:endParaRPr lang="hu-HU" dirty="0">
              <a:effectLst/>
            </a:endParaRPr>
          </a:p>
          <a:p>
            <a:pPr marL="0" indent="0" eaLnBrk="1" hangingPunct="1">
              <a:lnSpc>
                <a:spcPct val="90000"/>
              </a:lnSpc>
              <a:buFont typeface="Wingdings" pitchFamily="2" charset="2"/>
              <a:buNone/>
            </a:pPr>
            <a:endParaRPr lang="hu-HU" altLang="hu-HU" sz="1200" dirty="0">
              <a:effectLst/>
            </a:endParaRPr>
          </a:p>
          <a:p>
            <a:pPr rtl="0"/>
            <a:r>
              <a:rPr lang="de-DE" dirty="0">
                <a:effectLst/>
              </a:rPr>
              <a:t>Eine </a:t>
            </a:r>
            <a:r>
              <a:rPr lang="de-DE" b="1" dirty="0">
                <a:effectLst/>
              </a:rPr>
              <a:t>psychische Krise</a:t>
            </a:r>
            <a:r>
              <a:rPr lang="de-DE" dirty="0">
                <a:effectLst/>
              </a:rPr>
              <a:t> oder eine </a:t>
            </a:r>
            <a:r>
              <a:rPr lang="de-DE" b="1" dirty="0">
                <a:effectLst/>
              </a:rPr>
              <a:t>Krisensituation</a:t>
            </a:r>
            <a:r>
              <a:rPr lang="de-DE" dirty="0">
                <a:effectLst/>
              </a:rPr>
              <a:t> ist ein durch ein überraschendes Ereignis oder akutes Geschehen hervorgerufener schmerzhafter seelischer Zustand oder Konflikt innerhalb einer Person (innerpsychische Krise) oder zwischen mehreren beteiligten Personen. Er entsteht, wenn sich eine Person oder eine Gruppe Hindernissen auf dem Weg zur Erreichung wichtiger Lebensziele oder bei der Alltagsbewältigung gegenübersieht und diese nicht mit den gewohnten Problemlösungsmethoden bewältigen kann.</a:t>
            </a:r>
          </a:p>
          <a:p>
            <a:pPr rtl="0"/>
            <a:r>
              <a:rPr lang="de-DE" dirty="0">
                <a:effectLst/>
              </a:rPr>
              <a:t>Eine Krise in diesem Sinne äußert sich als plötzliche oder fortschreitende Verengung der Wahrnehmung, der Wertesysteme sowie der Handlungs- und Problemlösungsfähigkeiten. Eine Krise stellt bisherige Erfahrungen, </a:t>
            </a:r>
            <a:r>
              <a:rPr lang="de-DE" dirty="0">
                <a:effectLst/>
                <a:hlinkClick r:id="rId10" tooltip="Soziale Norm"/>
              </a:rPr>
              <a:t>Normen</a:t>
            </a:r>
            <a:r>
              <a:rPr lang="de-DE" dirty="0">
                <a:effectLst/>
              </a:rPr>
              <a:t>, Ziele und </a:t>
            </a:r>
            <a:r>
              <a:rPr lang="de-DE" dirty="0">
                <a:effectLst/>
                <a:hlinkClick r:id="rId11" tooltip="Wertvorstellung"/>
              </a:rPr>
              <a:t>Werte</a:t>
            </a:r>
            <a:r>
              <a:rPr lang="de-DE" dirty="0">
                <a:effectLst/>
              </a:rPr>
              <a:t> in Frage und hat oft für die Person einen bedrohlichen Charakter. Sie ist zeitlich begrenzt.</a:t>
            </a:r>
          </a:p>
          <a:p>
            <a:pPr marL="0" indent="0" eaLnBrk="1" hangingPunct="1">
              <a:lnSpc>
                <a:spcPct val="90000"/>
              </a:lnSpc>
              <a:buFont typeface="Wingdings" pitchFamily="2" charset="2"/>
              <a:buNone/>
            </a:pPr>
            <a:endParaRPr lang="hu-HU" altLang="hu-HU" sz="1200" dirty="0"/>
          </a:p>
          <a:p>
            <a:pPr marL="0" indent="0" eaLnBrk="1" hangingPunct="1">
              <a:lnSpc>
                <a:spcPct val="90000"/>
              </a:lnSpc>
              <a:buFont typeface="Wingdings" pitchFamily="2" charset="2"/>
              <a:buNone/>
            </a:pPr>
            <a:endParaRPr lang="hu-HU" altLang="hu-HU" sz="1200" dirty="0"/>
          </a:p>
          <a:p>
            <a:pPr marL="0" marR="0" indent="0" algn="l" defTabSz="914400" rtl="0" eaLnBrk="1" fontAlgn="auto" latinLnBrk="0" hangingPunct="1">
              <a:lnSpc>
                <a:spcPct val="90000"/>
              </a:lnSpc>
              <a:spcBef>
                <a:spcPts val="0"/>
              </a:spcBef>
              <a:spcAft>
                <a:spcPts val="0"/>
              </a:spcAft>
              <a:buClrTx/>
              <a:buSzTx/>
              <a:buFont typeface="Wingdings" pitchFamily="2" charset="2"/>
              <a:buNone/>
              <a:tabLst/>
              <a:defRPr/>
            </a:pPr>
            <a:r>
              <a:rPr lang="de-DE" dirty="0">
                <a:effectLst/>
              </a:rPr>
              <a:t>bezeichnet eine problematische, mit einem </a:t>
            </a:r>
            <a:r>
              <a:rPr lang="de-DE" dirty="0">
                <a:effectLst/>
                <a:hlinkClick r:id="rId12" tooltip="Peripetie"/>
              </a:rPr>
              <a:t>Wendepunkt</a:t>
            </a:r>
            <a:r>
              <a:rPr lang="de-DE" dirty="0">
                <a:effectLst/>
              </a:rPr>
              <a:t> verknüpfte Entscheidungssituation</a:t>
            </a:r>
            <a:endParaRPr lang="hu-HU" dirty="0">
              <a:effectLst/>
            </a:endParaRPr>
          </a:p>
          <a:p>
            <a:pPr marL="0" indent="0" eaLnBrk="1" hangingPunct="1">
              <a:lnSpc>
                <a:spcPct val="90000"/>
              </a:lnSpc>
              <a:buFont typeface="Wingdings" pitchFamily="2" charset="2"/>
              <a:buNone/>
            </a:pPr>
            <a:endParaRPr lang="hu-HU" altLang="hu-HU" sz="1200" dirty="0"/>
          </a:p>
          <a:p>
            <a:pPr marL="261938" indent="-261938" eaLnBrk="1" hangingPunct="1">
              <a:lnSpc>
                <a:spcPct val="90000"/>
              </a:lnSpc>
              <a:buFont typeface="Wingdings" pitchFamily="2" charset="2"/>
              <a:buChar char="§"/>
            </a:pPr>
            <a:endParaRPr lang="hu-HU" altLang="hu-HU" sz="1200" dirty="0"/>
          </a:p>
          <a:p>
            <a:pPr marL="261938" indent="-261938" eaLnBrk="1" hangingPunct="1">
              <a:lnSpc>
                <a:spcPct val="90000"/>
              </a:lnSpc>
              <a:buFont typeface="Wingdings" pitchFamily="2" charset="2"/>
              <a:buChar char="§"/>
            </a:pPr>
            <a:r>
              <a:rPr lang="hu-HU" altLang="hu-HU" sz="1200" dirty="0"/>
              <a:t>A specific, stressful, hazardous and </a:t>
            </a:r>
            <a:r>
              <a:rPr lang="hu-HU" altLang="hu-HU" sz="1200" b="1" dirty="0">
                <a:solidFill>
                  <a:schemeClr val="tx2"/>
                </a:solidFill>
              </a:rPr>
              <a:t>unexpected</a:t>
            </a:r>
            <a:r>
              <a:rPr lang="hu-HU" altLang="hu-HU" sz="1200" dirty="0"/>
              <a:t> event or series of events that create high levels of </a:t>
            </a:r>
            <a:r>
              <a:rPr lang="hu-HU" altLang="hu-HU" sz="1200" b="1" dirty="0">
                <a:solidFill>
                  <a:schemeClr val="tx2"/>
                </a:solidFill>
              </a:rPr>
              <a:t>uncertainty</a:t>
            </a:r>
            <a:r>
              <a:rPr lang="hu-HU" altLang="hu-HU" sz="1200" dirty="0"/>
              <a:t> and </a:t>
            </a:r>
            <a:r>
              <a:rPr lang="hu-HU" altLang="hu-HU" sz="1200" b="1" dirty="0">
                <a:solidFill>
                  <a:schemeClr val="tx2"/>
                </a:solidFill>
              </a:rPr>
              <a:t>threat</a:t>
            </a:r>
            <a:r>
              <a:rPr lang="hu-HU" altLang="hu-HU" sz="1200" dirty="0"/>
              <a:t> or perceived threat</a:t>
            </a:r>
          </a:p>
          <a:p>
            <a:pPr marL="261938" indent="-261938" eaLnBrk="1" hangingPunct="1">
              <a:lnSpc>
                <a:spcPct val="90000"/>
              </a:lnSpc>
              <a:buFont typeface="Wingdings" pitchFamily="2" charset="2"/>
              <a:buChar char="§"/>
            </a:pPr>
            <a:r>
              <a:rPr lang="hu-HU" altLang="hu-HU" sz="1200" dirty="0"/>
              <a:t>A process of transformation where the old system can no longer be maintained, therefore a </a:t>
            </a:r>
            <a:r>
              <a:rPr lang="hu-HU" altLang="hu-HU" sz="1200" b="1" dirty="0">
                <a:solidFill>
                  <a:schemeClr val="tx2"/>
                </a:solidFill>
              </a:rPr>
              <a:t>change</a:t>
            </a:r>
            <a:r>
              <a:rPr lang="hu-HU" altLang="hu-HU" sz="1200" dirty="0"/>
              <a:t> is needed</a:t>
            </a:r>
          </a:p>
          <a:p>
            <a:pPr marL="261938" indent="-261938" eaLnBrk="1" hangingPunct="1">
              <a:lnSpc>
                <a:spcPct val="90000"/>
              </a:lnSpc>
              <a:buFont typeface="Wingdings" pitchFamily="2" charset="2"/>
              <a:buChar char="§"/>
            </a:pPr>
            <a:r>
              <a:rPr lang="hu-HU" altLang="hu-HU" sz="1200" dirty="0"/>
              <a:t>An unstable and dangerous situation, an </a:t>
            </a:r>
            <a:r>
              <a:rPr lang="hu-HU" altLang="hu-HU" sz="1200" b="1" dirty="0">
                <a:solidFill>
                  <a:schemeClr val="tx2"/>
                </a:solidFill>
              </a:rPr>
              <a:t>emergency</a:t>
            </a:r>
            <a:r>
              <a:rPr lang="hu-HU" altLang="hu-HU" sz="1200" dirty="0"/>
              <a:t> event</a:t>
            </a:r>
          </a:p>
          <a:p>
            <a:pPr marL="261938" indent="-261938" eaLnBrk="1" hangingPunct="1">
              <a:lnSpc>
                <a:spcPct val="90000"/>
              </a:lnSpc>
              <a:buFont typeface="Wingdings" pitchFamily="2" charset="2"/>
              <a:buChar char="§"/>
            </a:pPr>
            <a:r>
              <a:rPr lang="hu-HU" altLang="hu-HU" sz="1200" dirty="0"/>
              <a:t>A </a:t>
            </a:r>
            <a:r>
              <a:rPr lang="hu-HU" altLang="hu-HU" sz="1200" b="1" dirty="0">
                <a:solidFill>
                  <a:schemeClr val="tx2"/>
                </a:solidFill>
              </a:rPr>
              <a:t>subjective reaction</a:t>
            </a:r>
            <a:r>
              <a:rPr lang="hu-HU" altLang="hu-HU" sz="1200" dirty="0"/>
              <a:t> to a stressful life experience, one so affecting the stability of the individual that the ability to cope or function may be seriously compromised</a:t>
            </a:r>
          </a:p>
          <a:p>
            <a:pPr marL="261938" indent="-261938" eaLnBrk="1" hangingPunct="1">
              <a:lnSpc>
                <a:spcPct val="90000"/>
              </a:lnSpc>
              <a:buFont typeface="Wingdings" pitchFamily="2" charset="2"/>
              <a:buChar char="§"/>
            </a:pPr>
            <a:r>
              <a:rPr lang="hu-HU" altLang="hu-HU" sz="1200" b="1" dirty="0">
                <a:solidFill>
                  <a:schemeClr val="tx2"/>
                </a:solidFill>
              </a:rPr>
              <a:t>Crisis is not the situation itself, rather it is the person’s perception of and response to the situation</a:t>
            </a:r>
            <a:endParaRPr lang="hu-HU" altLang="hu-HU" sz="1200" dirty="0"/>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2</a:t>
            </a:fld>
            <a:endParaRPr lang="hu-HU"/>
          </a:p>
        </p:txBody>
      </p:sp>
    </p:spTree>
    <p:extLst>
      <p:ext uri="{BB962C8B-B14F-4D97-AF65-F5344CB8AC3E}">
        <p14:creationId xmlns:p14="http://schemas.microsoft.com/office/powerpoint/2010/main" val="59507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Über Krise können wir im Rahmen zwei Paradigmen denken. </a:t>
            </a:r>
            <a:endParaRPr lang="hu-HU" dirty="0"/>
          </a:p>
          <a:p>
            <a:r>
              <a:rPr lang="hu-HU" dirty="0"/>
              <a:t>In der</a:t>
            </a:r>
            <a:r>
              <a:rPr lang="hu-HU" baseline="0" dirty="0"/>
              <a:t> medizinischen Konzept sprechen wir über </a:t>
            </a:r>
            <a:r>
              <a:rPr lang="hu-HU" dirty="0"/>
              <a:t>Anpassungsstörungen. </a:t>
            </a:r>
          </a:p>
          <a:p>
            <a:r>
              <a:rPr lang="hu-HU" dirty="0"/>
              <a:t>Die sind Folgen gestörter Anpassungsprozesse nach belastenden Lebensveranderung/ereignissen.</a:t>
            </a:r>
            <a:r>
              <a:rPr lang="hu-HU" baseline="0" dirty="0"/>
              <a:t>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a:t>Zur Diagnose ist  zeitlicher Zusammenhang zwischen Belastung und Auftreten der Störung ausschlaggebend.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hu-HU" dirty="0"/>
              <a:t>-</a:t>
            </a:r>
            <a:r>
              <a:rPr lang="hu-HU" baseline="0" dirty="0"/>
              <a:t>Die Veranderung des sozialen Gefüge führt innerhalb eines Monates zu Symptomen</a:t>
            </a:r>
          </a:p>
          <a:p>
            <a:r>
              <a:rPr lang="hu-HU" baseline="0" dirty="0"/>
              <a:t>-die weniger als 6 Monate Dauern </a:t>
            </a:r>
          </a:p>
          <a:p>
            <a:endParaRPr lang="hu-HU" dirty="0"/>
          </a:p>
          <a:p>
            <a:r>
              <a:rPr lang="hu-HU" dirty="0"/>
              <a:t>U</a:t>
            </a:r>
            <a:r>
              <a:rPr lang="hu-HU" baseline="0" dirty="0"/>
              <a:t>nser Schwerpunkt liegt jedoch in der psychologischen Konzept, indem wir Probleme, statt Symptome, vorübergehender schmerzhafter seelischer Zustand, statt Störung, und Krisenintervention statt medikamentöse Behandlung gegenüberstellen.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3</a:t>
            </a:fld>
            <a:endParaRPr lang="hu-HU"/>
          </a:p>
        </p:txBody>
      </p:sp>
    </p:spTree>
    <p:extLst>
      <p:ext uri="{BB962C8B-B14F-4D97-AF65-F5344CB8AC3E}">
        <p14:creationId xmlns:p14="http://schemas.microsoft.com/office/powerpoint/2010/main" val="419766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effectLst/>
              </a:rPr>
              <a:t>Die traumatische Krise ist eine plötzlich aufkommende Situation, die auf einmal die psychische Existenz, die soziale Identität und Sicherheit bedroht. Beispiele: Tod eines Nahestehenden, Krankheit, Bekanntwerden von Diagnosen, plötzliche Invalidität, äußere Katastrophen.</a:t>
            </a:r>
            <a:br>
              <a:rPr lang="de-DE" dirty="0">
                <a:effectLst/>
              </a:rPr>
            </a:br>
            <a:br>
              <a:rPr lang="de-DE" dirty="0">
                <a:effectLst/>
              </a:rPr>
            </a:br>
            <a:r>
              <a:rPr lang="de-DE" dirty="0">
                <a:effectLst/>
              </a:rPr>
              <a:t>Lebensveränderungen sind Situationen, die allgemein zum Leben gehören und von vielen Menschen auch als etwas Positives erlebt werden. Beispiele: Verlassen des Elternhauses, Heirat, Schwangerschaft, Kinder bekommen, Umzug, altersgemäße Pensionierung,) Lebensveränderungskrisen setzen nicht schlagartig ein, sondern entwickeln sich innerhalb einiger Tage bis zu maximal sechs Wochen</a:t>
            </a:r>
            <a:r>
              <a:rPr lang="hu-HU" dirty="0">
                <a:effectLst/>
              </a:rPr>
              <a:t>.</a:t>
            </a:r>
            <a:endParaRPr lang="hu-HU" sz="1200" kern="1200" dirty="0">
              <a:solidFill>
                <a:schemeClr val="tx1"/>
              </a:solidFill>
              <a:effectLst/>
              <a:latin typeface="+mn-lt"/>
              <a:ea typeface="+mn-ea"/>
              <a:cs typeface="+mn-cs"/>
            </a:endParaRPr>
          </a:p>
          <a:p>
            <a:endParaRPr lang="hu-HU" dirty="0">
              <a:effectLst/>
              <a:hlinkClick r:id="rId3" tooltip="Erik H. Erikson"/>
            </a:endParaRPr>
          </a:p>
          <a:p>
            <a:r>
              <a:rPr lang="de-DE" dirty="0">
                <a:effectLst/>
                <a:hlinkClick r:id="rId3" tooltip="Erik H. Erikson"/>
              </a:rPr>
              <a:t>Erik H. Erikson</a:t>
            </a:r>
            <a:r>
              <a:rPr lang="de-DE" dirty="0">
                <a:effectLst/>
              </a:rPr>
              <a:t> konzipierte ein </a:t>
            </a:r>
            <a:r>
              <a:rPr lang="de-DE" dirty="0">
                <a:effectLst/>
                <a:hlinkClick r:id="rId4" tooltip="Stufenmodell der psychosozialen Entwicklung"/>
              </a:rPr>
              <a:t>Stufenmodell der psychosozialen Entwicklung</a:t>
            </a:r>
            <a:r>
              <a:rPr lang="de-DE" dirty="0">
                <a:effectLst/>
              </a:rPr>
              <a:t>. Die wesentliche Neuerung in seinem Konzept ist der Gedanke der stets mit einem Entwicklungsschritt verbundenen Krise, was die Möglichkeit einer negativen Lösung einschließt. </a:t>
            </a:r>
            <a:endParaRPr lang="hu-HU" dirty="0">
              <a:effectLst/>
            </a:endParaRPr>
          </a:p>
          <a:p>
            <a:endParaRPr lang="hu-HU" b="1" dirty="0">
              <a:effectLst/>
            </a:endParaRPr>
          </a:p>
          <a:p>
            <a:endParaRPr lang="hu-HU" dirty="0"/>
          </a:p>
          <a:p>
            <a:endParaRPr lang="hu-HU" dirty="0"/>
          </a:p>
          <a:p>
            <a:endParaRPr lang="hu-HU" dirty="0"/>
          </a:p>
          <a:p>
            <a:r>
              <a:rPr lang="hu-HU" dirty="0"/>
              <a:t>https://prezi.com/_sbqbdijxc4</a:t>
            </a:r>
          </a:p>
          <a:p>
            <a:r>
              <a:rPr lang="hu-HU" sz="1200" kern="1200" dirty="0">
                <a:solidFill>
                  <a:schemeClr val="tx1"/>
                </a:solidFill>
                <a:effectLst/>
                <a:latin typeface="+mn-lt"/>
                <a:ea typeface="+mn-ea"/>
                <a:cs typeface="+mn-cs"/>
              </a:rPr>
              <a:t>Def: James und Gililand 2001</a:t>
            </a:r>
          </a:p>
          <a:p>
            <a:r>
              <a:rPr lang="hu-HU"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ein </a:t>
            </a:r>
            <a:r>
              <a:rPr lang="hu-HU"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Ereignis oder eine Situation, die als untragbare </a:t>
            </a:r>
          </a:p>
          <a:p>
            <a:r>
              <a:rPr lang="de-DE" sz="1200" kern="1200" dirty="0">
                <a:solidFill>
                  <a:schemeClr val="tx1"/>
                </a:solidFill>
                <a:effectLst/>
                <a:latin typeface="+mn-lt"/>
                <a:ea typeface="+mn-ea"/>
                <a:cs typeface="+mn-cs"/>
              </a:rPr>
              <a:t>Schwierigkeit wahrgenommen wird und welche die für die </a:t>
            </a:r>
          </a:p>
          <a:p>
            <a:r>
              <a:rPr lang="de-DE" sz="1200" kern="1200" dirty="0">
                <a:solidFill>
                  <a:schemeClr val="tx1"/>
                </a:solidFill>
                <a:effectLst/>
                <a:latin typeface="+mn-lt"/>
                <a:ea typeface="+mn-ea"/>
                <a:cs typeface="+mn-cs"/>
              </a:rPr>
              <a:t>betroffene Person vorhandenen oder im Moment zur Verfügung </a:t>
            </a:r>
          </a:p>
          <a:p>
            <a:r>
              <a:rPr lang="de-DE" sz="1200" kern="1200" dirty="0">
                <a:solidFill>
                  <a:schemeClr val="tx1"/>
                </a:solidFill>
                <a:effectLst/>
                <a:latin typeface="+mn-lt"/>
                <a:ea typeface="+mn-ea"/>
                <a:cs typeface="+mn-cs"/>
              </a:rPr>
              <a:t>stehenden Bewältigungsstrategien </a:t>
            </a:r>
          </a:p>
          <a:p>
            <a:r>
              <a:rPr lang="de-DE" sz="1200" kern="1200" dirty="0">
                <a:solidFill>
                  <a:schemeClr val="tx1"/>
                </a:solidFill>
                <a:effectLst/>
                <a:latin typeface="+mn-lt"/>
                <a:ea typeface="+mn-ea"/>
                <a:cs typeface="+mn-cs"/>
              </a:rPr>
              <a:t>überfordert.</a:t>
            </a:r>
            <a:endParaRPr lang="hu-HU" sz="1200" kern="120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10"/>
          </p:nvPr>
        </p:nvSpPr>
        <p:spPr/>
        <p:txBody>
          <a:bodyPr/>
          <a:lstStyle/>
          <a:p>
            <a:fld id="{57441221-4D37-4AD9-90B3-9ED109E2603F}" type="slidenum">
              <a:rPr lang="hu-HU" smtClean="0"/>
              <a:t>4</a:t>
            </a:fld>
            <a:endParaRPr lang="hu-HU"/>
          </a:p>
        </p:txBody>
      </p:sp>
    </p:spTree>
    <p:extLst>
      <p:ext uri="{BB962C8B-B14F-4D97-AF65-F5344CB8AC3E}">
        <p14:creationId xmlns:p14="http://schemas.microsoft.com/office/powerpoint/2010/main" val="263191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0" dirty="0"/>
              <a:t>Hier sehen Sie typische Situtaionen</a:t>
            </a:r>
            <a:r>
              <a:rPr lang="hu-HU" b="0" baseline="0" dirty="0"/>
              <a:t> unserer Lebensveranderungen und traumatische Lebensereignissen. </a:t>
            </a:r>
          </a:p>
          <a:p>
            <a:pPr marL="0" marR="0" indent="0" algn="l" defTabSz="914400" rtl="0" eaLnBrk="1" fontAlgn="auto" latinLnBrk="0" hangingPunct="1">
              <a:lnSpc>
                <a:spcPct val="100000"/>
              </a:lnSpc>
              <a:spcBef>
                <a:spcPts val="0"/>
              </a:spcBef>
              <a:spcAft>
                <a:spcPts val="0"/>
              </a:spcAft>
              <a:buClrTx/>
              <a:buSzTx/>
              <a:buFontTx/>
              <a:buNone/>
              <a:tabLst/>
              <a:defRPr/>
            </a:pPr>
            <a:r>
              <a:rPr lang="de-DE" b="1" dirty="0"/>
              <a:t>Life-Event-Forschung</a:t>
            </a:r>
            <a:r>
              <a:rPr lang="hu-HU" b="0" baseline="0" dirty="0"/>
              <a:t> hatte </a:t>
            </a:r>
            <a:r>
              <a:rPr lang="de-DE" dirty="0"/>
              <a:t>spekulative Annahme einer </a:t>
            </a:r>
            <a:r>
              <a:rPr lang="de-DE" i="1" dirty="0"/>
              <a:t>psychosozialen Verursachung</a:t>
            </a:r>
            <a:r>
              <a:rPr lang="de-DE" dirty="0"/>
              <a:t> psychischer und körperlichen Erkrankungen.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hu-HU" dirty="0"/>
              <a:t>Dass Tod des Partner maximal also 100 Punkte von den mehrtausenden Befragten erhielt,</a:t>
            </a:r>
            <a:r>
              <a:rPr lang="hu-HU" baseline="0" dirty="0"/>
              <a:t> überrascht uns nicht. Aber sehen wir uns kurz die Punktzahl des Heirats, oder Schwangerschaft, oder sexuelle Probleme an!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a:p>
            <a:r>
              <a:rPr lang="hu-HU" dirty="0"/>
              <a:t>Negativ life</a:t>
            </a:r>
            <a:r>
              <a:rPr lang="hu-HU" baseline="0" dirty="0"/>
              <a:t> event</a:t>
            </a:r>
          </a:p>
          <a:p>
            <a:r>
              <a:rPr lang="en-US" dirty="0"/>
              <a:t>Holmes, T.H. &amp; </a:t>
            </a:r>
            <a:r>
              <a:rPr lang="en-US" dirty="0" err="1"/>
              <a:t>Rahe</a:t>
            </a:r>
            <a:r>
              <a:rPr lang="en-US" dirty="0"/>
              <a:t>, R.H. (1967). The Social Readjustment Rating Scale. </a:t>
            </a:r>
            <a:r>
              <a:rPr lang="en-US" i="1" dirty="0"/>
              <a:t>Journal of Psychosomatic Research, 11,</a:t>
            </a:r>
            <a:r>
              <a:rPr lang="en-US" dirty="0"/>
              <a:t> 213-218. </a:t>
            </a:r>
            <a:br>
              <a:rPr lang="en-US" dirty="0"/>
            </a:br>
            <a:endParaRPr lang="hu-HU" dirty="0"/>
          </a:p>
          <a:p>
            <a:r>
              <a:rPr lang="en-US" sz="1200" b="1" kern="1200" dirty="0">
                <a:solidFill>
                  <a:schemeClr val="tx1"/>
                </a:solidFill>
                <a:effectLst/>
                <a:latin typeface="+mn-lt"/>
                <a:ea typeface="+mn-ea"/>
                <a:cs typeface="+mn-cs"/>
              </a:rPr>
              <a:t>The Holmes And </a:t>
            </a:r>
            <a:r>
              <a:rPr lang="en-US" sz="1200" b="1" kern="1200" dirty="0" err="1">
                <a:solidFill>
                  <a:schemeClr val="tx1"/>
                </a:solidFill>
                <a:effectLst/>
                <a:latin typeface="+mn-lt"/>
                <a:ea typeface="+mn-ea"/>
                <a:cs typeface="+mn-cs"/>
              </a:rPr>
              <a:t>Rahe</a:t>
            </a:r>
            <a:r>
              <a:rPr lang="en-US" sz="1200" b="1" kern="1200" dirty="0">
                <a:solidFill>
                  <a:schemeClr val="tx1"/>
                </a:solidFill>
                <a:effectLst/>
                <a:latin typeface="+mn-lt"/>
                <a:ea typeface="+mn-ea"/>
                <a:cs typeface="+mn-cs"/>
              </a:rPr>
              <a:t> Stress Scale</a:t>
            </a:r>
          </a:p>
          <a:p>
            <a:r>
              <a:rPr lang="en-US" dirty="0">
                <a:effectLst/>
              </a:rPr>
              <a:t>In 1967, psychiatrists Thomas Holmes and Richard </a:t>
            </a:r>
            <a:r>
              <a:rPr lang="en-US" dirty="0" err="1">
                <a:effectLst/>
              </a:rPr>
              <a:t>Rahe</a:t>
            </a:r>
            <a:r>
              <a:rPr lang="en-US" dirty="0">
                <a:effectLst/>
              </a:rPr>
              <a:t> wanted to explore the connection between stress and illness, so they surveyed over 5000 medical patients and asked them to score a number of life events on a scale from 1 to 100 (Life Change Units). The more stressful an event the higher its score. For example, the ‘death of a spouse’ was ranked as the most stressful life event with a score of 100 Life Change Units.</a:t>
            </a:r>
            <a:br>
              <a:rPr lang="en-US" dirty="0">
                <a:effectLst/>
              </a:rPr>
            </a:br>
            <a:r>
              <a:rPr lang="en-US" dirty="0">
                <a:effectLst/>
              </a:rPr>
              <a:t> </a:t>
            </a:r>
            <a:br>
              <a:rPr lang="en-US" dirty="0">
                <a:effectLst/>
              </a:rPr>
            </a:br>
            <a:r>
              <a:rPr lang="en-US" dirty="0">
                <a:effectLst/>
              </a:rPr>
              <a:t>As expected, an increase in stress did correlate with an increase in illness. According to </a:t>
            </a:r>
            <a:r>
              <a:rPr lang="en-US" dirty="0" err="1">
                <a:effectLst/>
              </a:rPr>
              <a:t>Holme</a:t>
            </a:r>
            <a:r>
              <a:rPr lang="en-US" dirty="0">
                <a:effectLst/>
              </a:rPr>
              <a:t> and </a:t>
            </a:r>
            <a:r>
              <a:rPr lang="en-US" dirty="0" err="1">
                <a:effectLst/>
              </a:rPr>
              <a:t>Rahe</a:t>
            </a:r>
            <a:r>
              <a:rPr lang="en-US" dirty="0">
                <a:effectLst/>
              </a:rPr>
              <a:t>, if you score between 300 and 600 Life Change Units you have a very high risk of becoming ill.</a:t>
            </a:r>
          </a:p>
          <a:p>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5</a:t>
            </a:fld>
            <a:endParaRPr lang="hu-HU"/>
          </a:p>
        </p:txBody>
      </p:sp>
    </p:spTree>
    <p:extLst>
      <p:ext uri="{BB962C8B-B14F-4D97-AF65-F5344CB8AC3E}">
        <p14:creationId xmlns:p14="http://schemas.microsoft.com/office/powerpoint/2010/main" val="288784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effectLst/>
              </a:rPr>
              <a:t>Emotionale Krisen </a:t>
            </a:r>
            <a:r>
              <a:rPr lang="de-DE" dirty="0">
                <a:effectLst/>
              </a:rPr>
              <a:t>nehmen nach G.Caplan einen typischen Verlauf in vier Phasen</a:t>
            </a:r>
            <a:r>
              <a:rPr lang="hu-HU" sz="1200" kern="1200" dirty="0">
                <a:solidFill>
                  <a:schemeClr val="tx1"/>
                </a:solidFill>
                <a:effectLst/>
                <a:latin typeface="+mn-lt"/>
                <a:ea typeface="+mn-ea"/>
                <a:cs typeface="+mn-cs"/>
              </a:rPr>
              <a:t>.</a:t>
            </a:r>
            <a:r>
              <a:rPr lang="hu-HU" sz="1200" kern="1200" baseline="0" dirty="0">
                <a:solidFill>
                  <a:schemeClr val="tx1"/>
                </a:solidFill>
                <a:effectLst/>
                <a:latin typeface="+mn-lt"/>
                <a:ea typeface="+mn-ea"/>
                <a:cs typeface="+mn-cs"/>
              </a:rPr>
              <a:t>  D</a:t>
            </a:r>
            <a:r>
              <a:rPr lang="de-DE" dirty="0">
                <a:effectLst/>
              </a:rPr>
              <a:t>as akute Stadium</a:t>
            </a:r>
            <a:r>
              <a:rPr lang="hu-HU" dirty="0">
                <a:effectLst/>
              </a:rPr>
              <a:t>, das Vollbild</a:t>
            </a:r>
            <a:r>
              <a:rPr lang="hu-HU" baseline="0" dirty="0">
                <a:effectLst/>
              </a:rPr>
              <a:t> der Krise</a:t>
            </a:r>
            <a:r>
              <a:rPr lang="de-DE" dirty="0">
                <a:effectLst/>
              </a:rPr>
              <a:t> beginnt erst zu Ende der dritten Phase und ist voll ausgeprägt in der vierten.</a:t>
            </a:r>
            <a:endParaRPr lang="hu-HU" dirty="0">
              <a:effectLst/>
            </a:endParaRPr>
          </a:p>
          <a:p>
            <a:endParaRPr lang="hu-HU" dirty="0">
              <a:effectLst/>
            </a:endParaRPr>
          </a:p>
          <a:p>
            <a:r>
              <a:rPr lang="de-DE" dirty="0">
                <a:effectLst/>
              </a:rPr>
              <a:t>Diese </a:t>
            </a:r>
            <a:r>
              <a:rPr lang="hu-HU" dirty="0">
                <a:effectLst/>
              </a:rPr>
              <a:t>erste zwei</a:t>
            </a:r>
            <a:r>
              <a:rPr lang="hu-HU" baseline="0" dirty="0">
                <a:effectLst/>
              </a:rPr>
              <a:t> </a:t>
            </a:r>
            <a:r>
              <a:rPr lang="de-DE" dirty="0">
                <a:effectLst/>
              </a:rPr>
              <a:t>Phasen fallen bei den meisten Menschen sehr ähnlich aus. Differenzierter ist dagegen der Ausweg, die dritte Phase. Dort kann der Betroffene zwei Wege einschlagen. In der einen Variante zieht sich der Betroffene vollkommen zurück und distanziert sich von Menschen sowie von seinen Erwartungen und Zielvorstellungen, damit er keine Enttäuschung mehr empfinden kann. Die andere Variante führt dazu, dass der Betroffene genau das Gegenteil anstrebt und alle noch verbleibenden Kräfte mobilisiert, um einen positiven Ausweg aus der Krise zu finden. Er kann unbekannte Fähigkeiten entwickeln und dadurch die Krise bewältigen. </a:t>
            </a:r>
            <a:endParaRPr lang="hu-HU" dirty="0">
              <a:effectLst/>
            </a:endParaRPr>
          </a:p>
          <a:p>
            <a:r>
              <a:rPr lang="de-DE" dirty="0">
                <a:effectLst/>
              </a:rPr>
              <a:t>Die vierte und damit letzte Phase tritt ein, wenn der vorherige Schritt ebenfalls keine Verbesserung der Lage hervorbringt. Innerlich steht die Persönlichkeit kurz vor einem Zusammenbruch. </a:t>
            </a:r>
            <a:endParaRPr lang="hu-HU" dirty="0">
              <a:effectLst/>
            </a:endParaRPr>
          </a:p>
          <a:p>
            <a:endParaRPr lang="hu-HU" dirty="0">
              <a:effectLst/>
            </a:endParaRPr>
          </a:p>
          <a:p>
            <a:endParaRPr lang="hu-HU" dirty="0">
              <a:effectLst/>
            </a:endParaRPr>
          </a:p>
          <a:p>
            <a:endParaRPr lang="hu-HU" dirty="0">
              <a:effectLst/>
            </a:endParaRPr>
          </a:p>
          <a:p>
            <a:br>
              <a:rPr lang="de-DE" dirty="0">
                <a:effectLst/>
              </a:rPr>
            </a:br>
            <a:r>
              <a:rPr lang="de-DE" dirty="0">
                <a:effectLst/>
              </a:rPr>
              <a:t>1. Phase:</a:t>
            </a:r>
            <a:br>
              <a:rPr lang="de-DE" dirty="0">
                <a:effectLst/>
              </a:rPr>
            </a:br>
            <a:r>
              <a:rPr lang="de-DE" dirty="0">
                <a:effectLst/>
              </a:rPr>
              <a:t>In Konfrontation mit dem problematischen Ereignis bleibt das gewohnte Problemlösungsverhalten (persönliche Fähigkeiten und Strategien, übliche Hilfsmittel) wirkungslos und führt zum Aufkommen von Spannung und Unbehagen.</a:t>
            </a:r>
            <a:br>
              <a:rPr lang="de-DE" dirty="0">
                <a:effectLst/>
              </a:rPr>
            </a:br>
            <a:r>
              <a:rPr lang="de-DE" dirty="0">
                <a:effectLst/>
              </a:rPr>
              <a:t>2. Phase:</a:t>
            </a:r>
            <a:br>
              <a:rPr lang="de-DE" dirty="0">
                <a:effectLst/>
              </a:rPr>
            </a:br>
            <a:r>
              <a:rPr lang="de-DE" dirty="0">
                <a:effectLst/>
              </a:rPr>
              <a:t>Der Betroffene erlebt, dass er die Belastung nicht bewältigt, das heißt, er erlebt sich als Versager; sein Selbstwertgefühl sinkt, während die Spannung steigt.</a:t>
            </a:r>
            <a:br>
              <a:rPr lang="de-DE" dirty="0">
                <a:effectLst/>
              </a:rPr>
            </a:br>
            <a:r>
              <a:rPr lang="de-DE" dirty="0">
                <a:effectLst/>
              </a:rPr>
              <a:t>3. Phase:</a:t>
            </a:r>
            <a:br>
              <a:rPr lang="de-DE" dirty="0">
                <a:effectLst/>
              </a:rPr>
            </a:br>
            <a:r>
              <a:rPr lang="de-DE" dirty="0">
                <a:effectLst/>
              </a:rPr>
              <a:t>Der innere Druck führt zur Mobilisierung aller inneren und äußeren Bewältigungskapazitäten: Ungewohntes, Neues wird getan (der Betroffene wendet sich z.B. an eine Beratungsstelle), eventuell wird die Situation anders eingeschätzt. Diese Anstrengung kann zu folgenden Resultaten führen: entweder a) zur Bewältigung der Krise oder b) zum Rückzug aus der Situation, wobei die Ziele aufgegeben werden und ein Gefühl der Resignation erhalten bleibt. In der Deutung dieses Vermeidungsverhaltens als Lösungsstrategie liegt die Gefahr der Chronifizierung.</a:t>
            </a:r>
            <a:br>
              <a:rPr lang="de-DE" dirty="0">
                <a:effectLst/>
              </a:rPr>
            </a:br>
            <a:r>
              <a:rPr lang="de-DE" dirty="0">
                <a:effectLst/>
              </a:rPr>
              <a:t>Wenn die Anstrengung zu keinem Ergebnis geführt hat, weil weder Bewältigung noch Rückzug möglich waren, entwickelt sich in der vierten Phase das Vollbild der Krise.</a:t>
            </a:r>
            <a:br>
              <a:rPr lang="de-DE" dirty="0">
                <a:effectLst/>
              </a:rPr>
            </a:br>
            <a:r>
              <a:rPr lang="de-DE" dirty="0">
                <a:effectLst/>
              </a:rPr>
              <a:t>4. Phase:</a:t>
            </a:r>
            <a:br>
              <a:rPr lang="de-DE" dirty="0">
                <a:effectLst/>
              </a:rPr>
            </a:br>
            <a:r>
              <a:rPr lang="de-DE" dirty="0">
                <a:effectLst/>
              </a:rPr>
              <a:t>Vollbild der Krise mit unerträglicher Spannung. Äußerlich kann der Betroffene oft noch geordnet wirken, während innerlich durch Verzerrung und Verleugnung der</a:t>
            </a:r>
            <a:endParaRPr lang="hu-HU" dirty="0">
              <a:effectLst/>
            </a:endParaRPr>
          </a:p>
          <a:p>
            <a:endParaRPr lang="hu-HU" dirty="0">
              <a:effectLst/>
            </a:endParaRPr>
          </a:p>
          <a:p>
            <a:r>
              <a:rPr lang="de-DE" dirty="0">
                <a:effectLst/>
              </a:rPr>
              <a:t>Traumatische Krisen</a:t>
            </a:r>
            <a:r>
              <a:rPr lang="hu-HU" dirty="0">
                <a:effectLst/>
              </a:rPr>
              <a:t>: </a:t>
            </a:r>
            <a:br>
              <a:rPr lang="de-DE" dirty="0">
                <a:effectLst/>
              </a:rPr>
            </a:br>
            <a:r>
              <a:rPr lang="de-DE" dirty="0">
                <a:effectLst/>
              </a:rPr>
              <a:t>Trauerphasen</a:t>
            </a:r>
            <a:br>
              <a:rPr lang="de-DE" dirty="0">
                <a:effectLst/>
              </a:rPr>
            </a:br>
            <a:r>
              <a:rPr lang="de-DE" dirty="0">
                <a:effectLst/>
              </a:rPr>
              <a:t>Krisenintervention</a:t>
            </a:r>
            <a:endParaRPr lang="hu-HU" dirty="0">
              <a:effectLst/>
            </a:endParaRPr>
          </a:p>
          <a:p>
            <a:r>
              <a:rPr lang="de-DE" dirty="0">
                <a:effectLst/>
              </a:rPr>
              <a:t>Phasen der Traumatischen Krise:</a:t>
            </a:r>
            <a:br>
              <a:rPr lang="de-DE" dirty="0">
                <a:effectLst/>
              </a:rPr>
            </a:br>
            <a:r>
              <a:rPr lang="de-DE" dirty="0">
                <a:effectLst/>
              </a:rPr>
              <a:t>1. Phase - Schockphase:</a:t>
            </a:r>
            <a:br>
              <a:rPr lang="de-DE" dirty="0">
                <a:effectLst/>
              </a:rPr>
            </a:br>
            <a:br>
              <a:rPr lang="de-DE" dirty="0">
                <a:effectLst/>
              </a:rPr>
            </a:br>
            <a:r>
              <a:rPr lang="de-DE" dirty="0">
                <a:effectLst/>
              </a:rPr>
              <a:t>2. Phase - Reaktionsphase:</a:t>
            </a:r>
            <a:br>
              <a:rPr lang="de-DE" dirty="0">
                <a:effectLst/>
              </a:rPr>
            </a:br>
            <a:br>
              <a:rPr lang="de-DE" dirty="0">
                <a:effectLst/>
              </a:rPr>
            </a:br>
            <a:r>
              <a:rPr lang="de-DE" dirty="0">
                <a:effectLst/>
              </a:rPr>
              <a:t>3. Phase - Bearbeitungsphase:</a:t>
            </a:r>
            <a:br>
              <a:rPr lang="de-DE" dirty="0">
                <a:effectLst/>
              </a:rPr>
            </a:br>
            <a:br>
              <a:rPr lang="de-DE" dirty="0">
                <a:effectLst/>
              </a:rPr>
            </a:br>
            <a:r>
              <a:rPr lang="de-DE" dirty="0">
                <a:effectLst/>
              </a:rPr>
              <a:t>4. Phase - Neuorientierung:</a:t>
            </a:r>
            <a:br>
              <a:rPr lang="de-DE" dirty="0">
                <a:effectLst/>
              </a:rPr>
            </a:br>
            <a:br>
              <a:rPr lang="de-DE" dirty="0">
                <a:effectLst/>
              </a:rPr>
            </a:br>
            <a:endParaRPr lang="hu-HU" dirty="0">
              <a:effectLst/>
            </a:endParaRPr>
          </a:p>
          <a:p>
            <a:pPr marL="261938" indent="-261938">
              <a:buFont typeface="Wingdings" pitchFamily="2" charset="2"/>
              <a:buChar char="§"/>
            </a:pPr>
            <a:r>
              <a:rPr lang="hu-HU" altLang="hu-HU" dirty="0"/>
              <a:t>Perceiving a precipitating event as being meaningful and </a:t>
            </a:r>
            <a:r>
              <a:rPr lang="hu-HU" altLang="hu-HU" dirty="0">
                <a:solidFill>
                  <a:schemeClr val="tx2"/>
                </a:solidFill>
              </a:rPr>
              <a:t>threatening</a:t>
            </a:r>
          </a:p>
          <a:p>
            <a:pPr marL="261938" indent="-261938">
              <a:buFont typeface="Wingdings" pitchFamily="2" charset="2"/>
              <a:buChar char="§"/>
            </a:pPr>
            <a:r>
              <a:rPr lang="hu-HU" altLang="hu-HU" dirty="0"/>
              <a:t>Appearing </a:t>
            </a:r>
            <a:r>
              <a:rPr lang="hu-HU" altLang="hu-HU" dirty="0">
                <a:solidFill>
                  <a:schemeClr val="tx2"/>
                </a:solidFill>
              </a:rPr>
              <a:t>unable</a:t>
            </a:r>
            <a:r>
              <a:rPr lang="hu-HU" altLang="hu-HU" dirty="0"/>
              <a:t> to modify or lessen the impact of stressful events with traditional coping methods</a:t>
            </a:r>
          </a:p>
          <a:p>
            <a:pPr marL="261938" indent="-261938">
              <a:buFont typeface="Wingdings" pitchFamily="2" charset="2"/>
              <a:buChar char="§"/>
            </a:pPr>
            <a:r>
              <a:rPr lang="hu-HU" altLang="hu-HU" dirty="0"/>
              <a:t>Experiencing </a:t>
            </a:r>
            <a:r>
              <a:rPr lang="hu-HU" altLang="hu-HU" dirty="0">
                <a:solidFill>
                  <a:schemeClr val="tx2"/>
                </a:solidFill>
              </a:rPr>
              <a:t>increased fears</a:t>
            </a:r>
            <a:r>
              <a:rPr lang="hu-HU" altLang="hu-HU" dirty="0"/>
              <a:t>, tension and/or confusion</a:t>
            </a:r>
          </a:p>
          <a:p>
            <a:pPr marL="261938" indent="-261938">
              <a:buFont typeface="Wingdings" pitchFamily="2" charset="2"/>
              <a:buChar char="§"/>
            </a:pPr>
            <a:r>
              <a:rPr lang="hu-HU" altLang="hu-HU" dirty="0"/>
              <a:t>Exhibiting a high level of </a:t>
            </a:r>
            <a:r>
              <a:rPr lang="hu-HU" altLang="hu-HU" dirty="0">
                <a:solidFill>
                  <a:schemeClr val="tx2"/>
                </a:solidFill>
              </a:rPr>
              <a:t>discomfort</a:t>
            </a:r>
          </a:p>
          <a:p>
            <a:pPr marL="261938" indent="-261938">
              <a:buFont typeface="Wingdings" pitchFamily="2" charset="2"/>
              <a:buChar char="§"/>
            </a:pPr>
            <a:r>
              <a:rPr lang="hu-HU" altLang="hu-HU" dirty="0"/>
              <a:t>Proceeding rapidly to an active state of crisis – a </a:t>
            </a:r>
            <a:r>
              <a:rPr lang="hu-HU" altLang="hu-HU" dirty="0">
                <a:solidFill>
                  <a:schemeClr val="tx2"/>
                </a:solidFill>
              </a:rPr>
              <a:t>state of disequilibrium</a:t>
            </a:r>
          </a:p>
        </p:txBody>
      </p:sp>
      <p:sp>
        <p:nvSpPr>
          <p:cNvPr id="4" name="Slide Number Placeholder 3"/>
          <p:cNvSpPr>
            <a:spLocks noGrp="1"/>
          </p:cNvSpPr>
          <p:nvPr>
            <p:ph type="sldNum" sz="quarter" idx="10"/>
          </p:nvPr>
        </p:nvSpPr>
        <p:spPr/>
        <p:txBody>
          <a:bodyPr/>
          <a:lstStyle/>
          <a:p>
            <a:fld id="{57441221-4D37-4AD9-90B3-9ED109E2603F}" type="slidenum">
              <a:rPr lang="hu-HU" smtClean="0"/>
              <a:t>7</a:t>
            </a:fld>
            <a:endParaRPr lang="hu-HU"/>
          </a:p>
        </p:txBody>
      </p:sp>
    </p:spTree>
    <p:extLst>
      <p:ext uri="{BB962C8B-B14F-4D97-AF65-F5344CB8AC3E}">
        <p14:creationId xmlns:p14="http://schemas.microsoft.com/office/powerpoint/2010/main" val="317689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Entwicklungskrise (psychosoziale Krise, normative Krise, Identitätskrise)</a:t>
            </a:r>
            <a:endParaRPr lang="hu-HU" b="1"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Krisen manchmal unvermeidlich, die nicht nur für die Kindheit sondern auch für das Erwachsenenalter charakteristisch sind.</a:t>
            </a:r>
            <a:r>
              <a:rPr lang="hu-HU" dirty="0"/>
              <a:t> </a:t>
            </a:r>
            <a:r>
              <a:rPr lang="de-DE" dirty="0"/>
              <a:t>Er</a:t>
            </a:r>
            <a:r>
              <a:rPr lang="hu-HU" dirty="0"/>
              <a:t>ikson</a:t>
            </a:r>
            <a:r>
              <a:rPr lang="de-DE" dirty="0"/>
              <a:t> betrachtet die Entwicklung als lebenslang dauernder Prozess, darin acht längere Entwicklungsperioden abtrennbar sind. Die Perioden werden durch kritischen Zeitperioden (Entwicklungskrisen) verbunden, in denen die intensive Entwicklung der Persönlichkeit läuft, oder die Entwicklung stocken kann.</a:t>
            </a:r>
            <a:r>
              <a:rPr lang="hu-HU" dirty="0"/>
              <a:t> </a:t>
            </a:r>
            <a:r>
              <a:rPr lang="de-DE" dirty="0"/>
              <a:t>Der Wechsel zwischen zwei Phasen (zwei Identitäten) geschieht durch den Krisenzustand, durch zeitweiligen Gleichgewichtverlust</a:t>
            </a:r>
            <a:endParaRPr lang="hu-HU" dirty="0"/>
          </a:p>
          <a:p>
            <a:r>
              <a:rPr lang="de-DE" dirty="0"/>
              <a:t>Zur Bekämpfung der </a:t>
            </a:r>
            <a:r>
              <a:rPr lang="hu-HU" dirty="0"/>
              <a:t>einzelnen </a:t>
            </a:r>
            <a:r>
              <a:rPr lang="de-DE" dirty="0"/>
              <a:t>Situation</a:t>
            </a:r>
            <a:r>
              <a:rPr lang="hu-HU" dirty="0"/>
              <a:t>en</a:t>
            </a:r>
            <a:r>
              <a:rPr lang="de-DE" dirty="0"/>
              <a:t> sollten neue Mechanismen zustandegebracht werden, die sich in die Persönlichkeit einbauen und in ähnlichen Situationen weiterhin helfen. </a:t>
            </a:r>
            <a:r>
              <a:rPr lang="de-DE" b="1" dirty="0"/>
              <a:t>Die während der Entwicklung erlebten normativen Krisen ergeben die Reife der Persönlichkeit</a:t>
            </a:r>
            <a:r>
              <a:rPr lang="de-DE" dirty="0"/>
              <a:t>; man kann auch sagen, dass die Krise selbst die Änderung, der Prozess des persönlichen Wachstums ist.</a:t>
            </a:r>
            <a:r>
              <a:rPr lang="hu-HU" dirty="0"/>
              <a:t> </a:t>
            </a:r>
            <a:r>
              <a:rPr lang="de-DE" dirty="0"/>
              <a:t>Die Person kann aus dem posttraumatischen Zustand reifer, mit hochrangiger Wertordnung, mit anderer Weltanschauung rauskommen.</a:t>
            </a:r>
            <a:endParaRPr lang="hu-HU" dirty="0"/>
          </a:p>
          <a:p>
            <a:endParaRPr lang="hu-HU" dirty="0"/>
          </a:p>
          <a:p>
            <a:endParaRPr lang="de-DE" b="1" dirty="0"/>
          </a:p>
          <a:p>
            <a:r>
              <a:rPr lang="de-DE" dirty="0"/>
              <a:t>Grundbedingung der Entwicklung ist die Lösung der für einzelne Periode charakteristischen Entwicklungsaufgaben, beziehungsweise während des Entwicklungsprozesses entstandener Konflikte</a:t>
            </a:r>
          </a:p>
          <a:p>
            <a:r>
              <a:rPr lang="de-DE" dirty="0"/>
              <a:t>Die neuen Situationen der Lebensperioden erwünschen die Schaffung von neuen Aufgaben, neuer Identität</a:t>
            </a:r>
          </a:p>
          <a:p>
            <a:r>
              <a:rPr lang="de-DE" dirty="0"/>
              <a:t>Der Wechsel zwischen zwei Phasen (zwei Identitäten) geschieht durch den Krisenzustand, durch zeitweiligen Gleichgewichtverlust</a:t>
            </a:r>
          </a:p>
          <a:p>
            <a:r>
              <a:rPr lang="de-DE" dirty="0"/>
              <a:t>Das Ergebnis von günstiger Lösung der Krise wird die Entstehung der für die nächste Phase charakteristische Identität</a:t>
            </a:r>
          </a:p>
          <a:p>
            <a:r>
              <a:rPr lang="de-DE" dirty="0"/>
              <a:t>Der Ausgang der Krise (Lösung) kann in Hinsicht der Persönlichkeitsreife, Integration erfolgreich oder ungünstig, erfolglos sein (identisches-Ich oder Identitätsstörung.)</a:t>
            </a:r>
          </a:p>
          <a:p>
            <a:r>
              <a:rPr lang="de-DE" dirty="0"/>
              <a:t>Die Entwicklungskrise ist der Integrationsprozess der Persönlichkeit</a:t>
            </a:r>
            <a:endParaRPr lang="hu-HU" dirty="0"/>
          </a:p>
          <a:p>
            <a:endParaRPr lang="hu-HU" dirty="0"/>
          </a:p>
          <a:p>
            <a:endParaRPr lang="hu-HU" dirty="0"/>
          </a:p>
          <a:p>
            <a:r>
              <a:rPr lang="de-DE" dirty="0"/>
              <a:t>Im Prozess der in den bisherigen Theorien beschriebenen Sozialisation und psychischer Entwicklung sind Krisen manchmal unvermeidlich, die nicht nur für die Kindheit sondern auch für das Erwachsenenalter charakteristisch sind. Die ursprüngliche Bedeutung der Krise heißt Wendepunkt. Sie zeigt solche Änderung im Leben der Person, die entweder die Erreicherung der Persönlichkeit, neue Qualität oder Zusammenbruch zustande bringt. Die kritische Periode wird von solchen bedeutenden Geschehnissen oder Situationen ausgelöst, worauf die Person keine entsprechende Lösung oder Anpassungsmitteln hatte. Zur Bekämpfung der Situation sollten neue Mechanismen zustandegebracht werden, die sich in die Persönlichkeit einbauen und in ähnlichen Situationen weiterhin helfen. Die während der Entwicklung erlebten normativen Krisen ergeben die Reife der Persönlichkeit; man kann auch sagen, dass die Krise selbst die Änderung, der Prozess des persönlichen Wachstums ist. Auch das Aufarbeiten der mit ungewöhnlichen Lebensereignissen verbundenen (sogenannte akzidentale) Krisen – bedeutende Trauma, Katastrophen, zum Opfer werden usw. – kann für die Person glücklichenfalls Entwicklungspotential bedeuten. Die Person kann aus dem posttraumatischen Zustand reifer, mit hochrangiger Wertordnung, mit anderer Weltanschauung rauskommen. Das Modell der durch Krisen laufenden Persönlichkeitsreife bearbeitete Erik Erikson.</a:t>
            </a:r>
          </a:p>
          <a:p>
            <a:r>
              <a:rPr lang="de-DE" dirty="0"/>
              <a:t>Erik Eriksons Arbeit begann mit psychoanalitischen Gründen, knüpft sich an die ich-psychologische Richtung. Dem klassischen Freuder analitischen Modell gegenüber sah er die Persönlichkeitsentwicklung im engen Wechselwirkung der intrapsychischen und sozialen Faktoren und Prozesse vernehmbar. </a:t>
            </a:r>
            <a:endParaRPr lang="hu-HU" dirty="0"/>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Sinnkrise nach dem Studium? Dann hat Dich die </a:t>
            </a:r>
            <a:r>
              <a:rPr lang="de-DE" sz="1200" b="1" kern="1200" dirty="0">
                <a:solidFill>
                  <a:schemeClr val="tx1"/>
                </a:solidFill>
                <a:effectLst/>
                <a:latin typeface="+mn-lt"/>
                <a:ea typeface="+mn-ea"/>
                <a:cs typeface="+mn-cs"/>
              </a:rPr>
              <a:t>Quarterlife</a:t>
            </a:r>
            <a:r>
              <a:rPr lang="de-DE" sz="1200" kern="1200" dirty="0">
                <a:solidFill>
                  <a:schemeClr val="tx1"/>
                </a:solidFill>
                <a:effectLst/>
                <a:latin typeface="+mn-lt"/>
                <a:ea typeface="+mn-ea"/>
                <a:cs typeface="+mn-cs"/>
              </a:rPr>
              <a:t> Crisis, die </a:t>
            </a:r>
            <a:r>
              <a:rPr lang="de-DE" sz="1200" b="1" kern="1200" dirty="0">
                <a:solidFill>
                  <a:schemeClr val="tx1"/>
                </a:solidFill>
                <a:effectLst/>
                <a:latin typeface="+mn-lt"/>
                <a:ea typeface="+mn-ea"/>
                <a:cs typeface="+mn-cs"/>
              </a:rPr>
              <a:t>Krise</a:t>
            </a:r>
            <a:r>
              <a:rPr lang="de-DE" sz="1200" kern="1200" dirty="0">
                <a:solidFill>
                  <a:schemeClr val="tx1"/>
                </a:solidFill>
                <a:effectLst/>
                <a:latin typeface="+mn-lt"/>
                <a:ea typeface="+mn-ea"/>
                <a:cs typeface="+mn-cs"/>
              </a:rPr>
              <a:t> der 20-30 Jahrigen, voll erwischt. </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dirty="0"/>
              <a:t>http://www.zeit.de/zeit-wissen/2012/04/Midlife-Crisis</a:t>
            </a:r>
          </a:p>
          <a:p>
            <a:endParaRPr lang="hu-HU" dirty="0"/>
          </a:p>
          <a:p>
            <a:r>
              <a:rPr lang="de-DE" dirty="0">
                <a:effectLst/>
              </a:rPr>
              <a:t>(beispielsweise Herstellung von Urvertrauen versus Urmisstrauen)</a:t>
            </a:r>
            <a:endParaRPr lang="hu-HU" dirty="0">
              <a:effectLst/>
            </a:endParaRPr>
          </a:p>
          <a:p>
            <a:endParaRPr lang="hu-HU" dirty="0"/>
          </a:p>
          <a:p>
            <a:r>
              <a:rPr lang="de-DE" dirty="0"/>
              <a:t>Kurz nach der Mitte unseres sechsten Jahrzehntes, ja sehr häufig geradezu mit sechsundfünfzig Jahren, tritt nach der lebensgesetzlichen Ordnung unseres Daseins die entscheidende Krise unseres Lebens ein. Die große, belebende und allheilende Naturkraft, die uns bis dahin auf unsere Höhen getragen und nach unseren Niederlagen immer wieder zusammengeflickt hat, läßt jetzt nach. Eros — dies lebendige Bestreben, uns der Welt immer aufs neue liebend zu verbinden — weicht jetzt von uns, und wir stehen verlassen da. Bis dahin war der Mensch fast jenem antiken Fabeltier vergleichbar, dem immer ein neuer Kopf anwuchs, wenn ihm das Schicksal einen alten abschlug. Immer von neuem hatte die beinahe unerschöpfliche Natur des Menschen ihn nach jeder Krise wiederhergestellt. Jetzt aber ist das natürliche Regenerationsvermögen an seinem Ende angelangt. Darum ist die Krise, in die der Mensch gegen Ende der Fünfzig eintritt, nicht so einfach zu überwinden; es ist die Krise nicht nur eines Lebensalters, sondern unseres bisherigen Lebens überhaupt.</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8</a:t>
            </a:fld>
            <a:endParaRPr lang="hu-HU"/>
          </a:p>
        </p:txBody>
      </p:sp>
    </p:spTree>
    <p:extLst>
      <p:ext uri="{BB962C8B-B14F-4D97-AF65-F5344CB8AC3E}">
        <p14:creationId xmlns:p14="http://schemas.microsoft.com/office/powerpoint/2010/main" val="207817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Diese</a:t>
            </a:r>
            <a:r>
              <a:rPr lang="hu-HU" baseline="0" dirty="0"/>
              <a:t> Abbildung steht hier, damit wir die zeitliche Unterschiede und kausale Zusemmenhange von Trauma und Krise besser verstehen können. </a:t>
            </a:r>
          </a:p>
          <a:p>
            <a:r>
              <a:rPr lang="hu-HU" baseline="0" dirty="0"/>
              <a:t>Traumata ereigneten sich in der Vergangenheit, und eben wenn sie unbearbeitet sind, wird gegenwartige Stress von grösserer Bedeutung, weil es als Auslöser von künftige Krise gelten kann. </a:t>
            </a:r>
            <a:endParaRPr lang="hu-HU" dirty="0"/>
          </a:p>
        </p:txBody>
      </p:sp>
      <p:sp>
        <p:nvSpPr>
          <p:cNvPr id="4" name="Slide Number Placeholder 3"/>
          <p:cNvSpPr>
            <a:spLocks noGrp="1"/>
          </p:cNvSpPr>
          <p:nvPr>
            <p:ph type="sldNum" sz="quarter" idx="10"/>
          </p:nvPr>
        </p:nvSpPr>
        <p:spPr/>
        <p:txBody>
          <a:bodyPr/>
          <a:lstStyle/>
          <a:p>
            <a:fld id="{57441221-4D37-4AD9-90B3-9ED109E2603F}" type="slidenum">
              <a:rPr lang="hu-HU" smtClean="0"/>
              <a:t>9</a:t>
            </a:fld>
            <a:endParaRPr lang="hu-HU"/>
          </a:p>
        </p:txBody>
      </p:sp>
    </p:spTree>
    <p:extLst>
      <p:ext uri="{BB962C8B-B14F-4D97-AF65-F5344CB8AC3E}">
        <p14:creationId xmlns:p14="http://schemas.microsoft.com/office/powerpoint/2010/main" val="15933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effectLst/>
              </a:rPr>
              <a:t>Ich möchte die kommunikativen</a:t>
            </a:r>
            <a:r>
              <a:rPr lang="hu-HU" baseline="0" dirty="0">
                <a:effectLst/>
              </a:rPr>
              <a:t> Aspekte der Krise kurz hervorheben, da ihre Kenntnis zum aufmerksameren Zuhören des Patienten beitragt. </a:t>
            </a:r>
            <a:endParaRPr lang="hu-HU" dirty="0">
              <a:effectLst/>
            </a:endParaRPr>
          </a:p>
          <a:p>
            <a:r>
              <a:rPr lang="hu-HU" dirty="0">
                <a:effectLst/>
              </a:rPr>
              <a:t>Austin’s Sprechakttheorie</a:t>
            </a:r>
            <a:r>
              <a:rPr lang="hu-HU" baseline="0" dirty="0">
                <a:effectLst/>
              </a:rPr>
              <a:t> nach sind sprachliche </a:t>
            </a:r>
            <a:r>
              <a:rPr lang="de-DE" dirty="0">
                <a:effectLst/>
                <a:hlinkClick r:id="rId3" tooltip="Äußerung"/>
              </a:rPr>
              <a:t>Äußerungen</a:t>
            </a:r>
            <a:r>
              <a:rPr lang="hu-HU" dirty="0">
                <a:effectLst/>
              </a:rPr>
              <a:t> zugleich selbst als Handlungen zu betrachten.</a:t>
            </a:r>
            <a:r>
              <a:rPr lang="hu-HU" baseline="0" dirty="0">
                <a:effectLst/>
              </a:rPr>
              <a:t> In der Sprache, Wortwahl, Wendungen abbilden also den Schmerz, die Not, die dann auch als Hilferuf registriert werden können, wenn der Patient solches wortwörtlich nicht formuliert. </a:t>
            </a:r>
            <a:endParaRPr lang="hu-HU" dirty="0">
              <a:effectLst/>
            </a:endParaRPr>
          </a:p>
          <a:p>
            <a:endParaRPr lang="hu-HU" dirty="0">
              <a:effectLst/>
            </a:endParaRPr>
          </a:p>
          <a:p>
            <a:r>
              <a:rPr lang="de-DE" dirty="0">
                <a:effectLst/>
              </a:rPr>
              <a:t>Der Begriff </a:t>
            </a:r>
            <a:r>
              <a:rPr lang="de-DE" b="1" dirty="0">
                <a:effectLst/>
              </a:rPr>
              <a:t>präsuizidales Syndrom</a:t>
            </a:r>
            <a:r>
              <a:rPr lang="de-DE" dirty="0">
                <a:effectLst/>
              </a:rPr>
              <a:t> wurde vom </a:t>
            </a:r>
            <a:r>
              <a:rPr lang="de-DE" dirty="0">
                <a:effectLst/>
                <a:hlinkClick r:id="rId4" tooltip="Psychiater"/>
              </a:rPr>
              <a:t>Psychiater</a:t>
            </a:r>
            <a:r>
              <a:rPr lang="de-DE" dirty="0">
                <a:effectLst/>
              </a:rPr>
              <a:t> </a:t>
            </a:r>
            <a:r>
              <a:rPr lang="de-DE" dirty="0">
                <a:effectLst/>
                <a:hlinkClick r:id="rId5" tooltip="Erwin Ringel"/>
              </a:rPr>
              <a:t>Erwin Ringel</a:t>
            </a:r>
            <a:r>
              <a:rPr lang="de-DE" dirty="0">
                <a:effectLst/>
              </a:rPr>
              <a:t> eingeführt. Das </a:t>
            </a:r>
            <a:r>
              <a:rPr lang="de-DE" dirty="0">
                <a:effectLst/>
                <a:hlinkClick r:id="rId6" tooltip="Syndrom"/>
              </a:rPr>
              <a:t>Syndrom</a:t>
            </a:r>
            <a:r>
              <a:rPr lang="de-DE" dirty="0">
                <a:effectLst/>
              </a:rPr>
              <a:t> umfasst die drei Merkmale Einengung, Aggressionsumkehr und Suizidphantasien, die nach Ringel regelmäßig einer </a:t>
            </a:r>
            <a:r>
              <a:rPr lang="de-DE" dirty="0">
                <a:effectLst/>
                <a:hlinkClick r:id="rId7" tooltip="Suizid"/>
              </a:rPr>
              <a:t>Suizidhandlung</a:t>
            </a:r>
            <a:r>
              <a:rPr lang="de-DE" dirty="0">
                <a:effectLst/>
              </a:rPr>
              <a:t> vorausgehen.</a:t>
            </a:r>
            <a:r>
              <a:rPr lang="hu-HU" dirty="0">
                <a:effectLst/>
              </a:rPr>
              <a:t> </a:t>
            </a:r>
            <a:r>
              <a:rPr lang="de-DE" dirty="0">
                <a:effectLst/>
              </a:rPr>
              <a:t>Das Auftreten der genannten Merkmale sei immer ein ernstzunehmendes Warnzeichen.</a:t>
            </a:r>
            <a:endParaRPr lang="hu-HU" dirty="0">
              <a:effectLst/>
            </a:endParaRPr>
          </a:p>
          <a:p>
            <a:pPr rtl="0"/>
            <a:endParaRPr lang="hu-HU" i="1" dirty="0">
              <a:effectLst/>
            </a:endParaRPr>
          </a:p>
          <a:p>
            <a:pPr rtl="0"/>
            <a:r>
              <a:rPr lang="de-DE" i="1" dirty="0">
                <a:effectLst/>
              </a:rPr>
              <a:t>Einengung</a:t>
            </a:r>
            <a:r>
              <a:rPr lang="de-DE" dirty="0">
                <a:effectLst/>
              </a:rPr>
              <a:t>: Diese Einengung kann allein im Denken und Verhalten des Betroffenen begründet sein (</a:t>
            </a:r>
            <a:r>
              <a:rPr lang="de-DE" dirty="0">
                <a:effectLst/>
                <a:hlinkClick r:id="rId8" tooltip="Depression"/>
              </a:rPr>
              <a:t>Depression</a:t>
            </a:r>
            <a:r>
              <a:rPr lang="de-DE" dirty="0">
                <a:effectLst/>
              </a:rPr>
              <a:t>, Kontaktstörung), aber auch in der Realität (Isolation, Vereinsamung, Arbeitslosigkeit, Verluste, Krankheit)</a:t>
            </a:r>
          </a:p>
          <a:p>
            <a:pPr rtl="0"/>
            <a:r>
              <a:rPr lang="de-DE" i="1" dirty="0">
                <a:effectLst/>
              </a:rPr>
              <a:t>Aggressionsumkehr</a:t>
            </a:r>
            <a:r>
              <a:rPr lang="de-DE" dirty="0">
                <a:effectLst/>
              </a:rPr>
              <a:t>: Eine verstärkte und gleichzeitig gehemmte Aggression, die sich früher oder später gegen den Betroffenen selbst richtet.</a:t>
            </a:r>
          </a:p>
          <a:p>
            <a:pPr rtl="0"/>
            <a:r>
              <a:rPr lang="de-DE" i="1" dirty="0">
                <a:effectLst/>
              </a:rPr>
              <a:t>Suizidphantasien</a:t>
            </a:r>
            <a:r>
              <a:rPr lang="de-DE" dirty="0">
                <a:effectLst/>
              </a:rPr>
              <a:t>: Das Gefühl, der Realität nicht gewachsen zu sein, führt zu einer Flucht in die Irrealität. Der Betroffene baut sich eine Scheinwelt auf, in der Gedanken an den Tod und schließlich an Suizid eine immer größere Rolle spielen.</a:t>
            </a:r>
            <a:endParaRPr lang="hu-HU" dirty="0">
              <a:effectLst/>
            </a:endParaRPr>
          </a:p>
          <a:p>
            <a:pPr rtl="0"/>
            <a:endParaRPr lang="hu-HU" dirty="0">
              <a:effectLst/>
            </a:endParaRPr>
          </a:p>
          <a:p>
            <a:pPr rtl="0"/>
            <a:r>
              <a:rPr lang="hu-HU" dirty="0">
                <a:effectLst/>
              </a:rPr>
              <a:t>Die</a:t>
            </a:r>
            <a:r>
              <a:rPr lang="hu-HU" baseline="0" dirty="0">
                <a:effectLst/>
              </a:rPr>
              <a:t> Theorie des </a:t>
            </a:r>
            <a:r>
              <a:rPr lang="hu-HU" dirty="0">
                <a:effectLst/>
              </a:rPr>
              <a:t>Negativen Kodes stammt</a:t>
            </a:r>
            <a:r>
              <a:rPr lang="hu-HU" baseline="0" dirty="0">
                <a:effectLst/>
              </a:rPr>
              <a:t> von Balázs Kézdi, ungarischem Suizidologen aus Pécs. Seine Beobachtungen und spater geführten Studien nach verwenden Suizidgefahrdeten mehr Verneinungen in ihrer Sprache als Personen ohne Suizidabsichten. Der negative Kode hat ene soziokulturelle Bedeutung</a:t>
            </a:r>
            <a:r>
              <a:rPr lang="hu-HU" dirty="0">
                <a:effectLst/>
              </a:rPr>
              <a:t> auch: die Kulturen, die</a:t>
            </a:r>
            <a:r>
              <a:rPr lang="hu-HU" baseline="0" dirty="0">
                <a:effectLst/>
              </a:rPr>
              <a:t> in ihrer Sprache, in ihrer Grammatik Verneinungen gehauft gebrauchen, Suizid ist mehr in der Problemlösungsrepertoire, haben höhere Suizidraten, als in Kulturen die in ihrer Sprache Dinge ohne Verneinungen zum Ausdruck bringen. zB Alles ok auf ungarisch: Semmi baj – Keine Sorge. </a:t>
            </a:r>
            <a:endParaRPr lang="hu-HU" dirty="0">
              <a:effectLst/>
            </a:endParaRPr>
          </a:p>
          <a:p>
            <a:pPr rtl="0"/>
            <a:endParaRPr lang="hu-HU" dirty="0">
              <a:effectLst/>
            </a:endParaRPr>
          </a:p>
          <a:p>
            <a:pPr rtl="0"/>
            <a:endParaRPr lang="hu-HU" dirty="0">
              <a:effectLst/>
            </a:endParaRPr>
          </a:p>
          <a:p>
            <a:pPr rtl="0"/>
            <a:endParaRPr lang="hu-HU"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dirty="0">
                <a:effectLst/>
              </a:rPr>
              <a:t>Sprechakttheorien:</a:t>
            </a:r>
            <a:r>
              <a:rPr lang="hu-HU" baseline="0" dirty="0">
                <a:effectLst/>
              </a:rPr>
              <a:t> </a:t>
            </a:r>
            <a:r>
              <a:rPr lang="de-DE" dirty="0">
                <a:effectLst/>
              </a:rPr>
              <a:t>thematisieren als Teilbereiche der </a:t>
            </a:r>
            <a:r>
              <a:rPr lang="de-DE" dirty="0">
                <a:effectLst/>
                <a:hlinkClick r:id="rId9" tooltip="Pragmatik (Linguistik)"/>
              </a:rPr>
              <a:t>linguistischen Pragmatik</a:t>
            </a:r>
            <a:r>
              <a:rPr lang="de-DE" dirty="0">
                <a:effectLst/>
              </a:rPr>
              <a:t> sprachliche </a:t>
            </a:r>
            <a:r>
              <a:rPr lang="de-DE" dirty="0">
                <a:effectLst/>
                <a:hlinkClick r:id="rId3" tooltip="Äußerung"/>
              </a:rPr>
              <a:t>Äußerungen</a:t>
            </a:r>
            <a:r>
              <a:rPr lang="de-DE" dirty="0">
                <a:effectLst/>
              </a:rPr>
              <a:t>, z. B. </a:t>
            </a:r>
            <a:r>
              <a:rPr lang="de-DE" dirty="0">
                <a:effectLst/>
                <a:hlinkClick r:id="rId10" tooltip="Rede (Sprachwissenschaft)"/>
              </a:rPr>
              <a:t>Reden</a:t>
            </a:r>
            <a:r>
              <a:rPr lang="de-DE" dirty="0">
                <a:effectLst/>
              </a:rPr>
              <a:t>, die nicht nur </a:t>
            </a:r>
            <a:r>
              <a:rPr lang="de-DE" dirty="0">
                <a:effectLst/>
                <a:hlinkClick r:id="rId11" tooltip="Sachverhalt"/>
              </a:rPr>
              <a:t>Sachverhalte</a:t>
            </a:r>
            <a:r>
              <a:rPr lang="de-DE" dirty="0">
                <a:effectLst/>
              </a:rPr>
              <a:t> beschreiben und Behauptungen aufstellen, sondern zugleich selbst </a:t>
            </a:r>
            <a:r>
              <a:rPr lang="de-DE" dirty="0">
                <a:effectLst/>
                <a:hlinkClick r:id="rId12" tooltip="Handeln"/>
              </a:rPr>
              <a:t>Handlungen</a:t>
            </a:r>
            <a:r>
              <a:rPr lang="de-DE" dirty="0">
                <a:effectLst/>
              </a:rPr>
              <a:t> (Akte) vollziehen.</a:t>
            </a:r>
            <a:endParaRPr lang="hu-HU" dirty="0">
              <a:effectLst/>
            </a:endParaRPr>
          </a:p>
          <a:p>
            <a:pPr rtl="0"/>
            <a:endParaRPr lang="de-DE" dirty="0">
              <a:effectLst/>
            </a:endParaRPr>
          </a:p>
        </p:txBody>
      </p:sp>
      <p:sp>
        <p:nvSpPr>
          <p:cNvPr id="4" name="Slide Number Placeholder 3"/>
          <p:cNvSpPr>
            <a:spLocks noGrp="1"/>
          </p:cNvSpPr>
          <p:nvPr>
            <p:ph type="sldNum" sz="quarter" idx="10"/>
          </p:nvPr>
        </p:nvSpPr>
        <p:spPr/>
        <p:txBody>
          <a:bodyPr/>
          <a:lstStyle/>
          <a:p>
            <a:fld id="{57441221-4D37-4AD9-90B3-9ED109E2603F}" type="slidenum">
              <a:rPr lang="hu-HU" smtClean="0"/>
              <a:t>10</a:t>
            </a:fld>
            <a:endParaRPr lang="hu-HU"/>
          </a:p>
        </p:txBody>
      </p:sp>
    </p:spTree>
    <p:extLst>
      <p:ext uri="{BB962C8B-B14F-4D97-AF65-F5344CB8AC3E}">
        <p14:creationId xmlns:p14="http://schemas.microsoft.com/office/powerpoint/2010/main" val="277972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48847"/>
            <a:ext cx="7772400" cy="1470025"/>
          </a:xfrm>
        </p:spPr>
        <p:txBody>
          <a:bodyPr/>
          <a:lstStyle/>
          <a:p>
            <a:r>
              <a:rPr lang="hu-HU" b="1" dirty="0" err="1"/>
              <a:t>Krise</a:t>
            </a:r>
            <a:endParaRPr lang="hu-HU" b="1" dirty="0"/>
          </a:p>
        </p:txBody>
      </p:sp>
      <p:sp>
        <p:nvSpPr>
          <p:cNvPr id="3" name="Subtitle 2"/>
          <p:cNvSpPr>
            <a:spLocks noGrp="1"/>
          </p:cNvSpPr>
          <p:nvPr>
            <p:ph type="subTitle" idx="1"/>
          </p:nvPr>
        </p:nvSpPr>
        <p:spPr>
          <a:xfrm>
            <a:off x="1219200" y="5139128"/>
            <a:ext cx="6400800" cy="1752600"/>
          </a:xfrm>
        </p:spPr>
        <p:txBody>
          <a:bodyPr>
            <a:normAutofit/>
          </a:bodyPr>
          <a:lstStyle/>
          <a:p>
            <a:r>
              <a:rPr lang="hu-HU" dirty="0">
                <a:solidFill>
                  <a:schemeClr val="tx1"/>
                </a:solidFill>
              </a:rPr>
              <a:t>Agnes Nagy dr. </a:t>
            </a:r>
          </a:p>
          <a:p>
            <a:r>
              <a:rPr lang="hu-HU" sz="2600" dirty="0">
                <a:solidFill>
                  <a:schemeClr val="tx1"/>
                </a:solidFill>
              </a:rPr>
              <a:t>Klinik für Psychiatrie und Psychotherapie</a:t>
            </a:r>
          </a:p>
          <a:p>
            <a:r>
              <a:rPr lang="hu-HU" sz="2600" dirty="0">
                <a:solidFill>
                  <a:schemeClr val="tx1"/>
                </a:solidFill>
              </a:rPr>
              <a:t>Universitätsklinikum Pécs, Ungarn</a:t>
            </a:r>
          </a:p>
        </p:txBody>
      </p:sp>
      <p:pic>
        <p:nvPicPr>
          <p:cNvPr id="4" name="Picture 2">
            <a:extLst>
              <a:ext uri="{FF2B5EF4-FFF2-40B4-BE49-F238E27FC236}">
                <a16:creationId xmlns:a16="http://schemas.microsoft.com/office/drawing/2014/main" id="{6D66B61C-CC91-FC4C-A7A2-64339813D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1"/>
            <a:ext cx="6208619" cy="465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31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r>
              <a:rPr lang="hu-HU" dirty="0"/>
              <a:t>Krise und Kommunikation</a:t>
            </a:r>
          </a:p>
        </p:txBody>
      </p:sp>
      <p:sp>
        <p:nvSpPr>
          <p:cNvPr id="3" name="Rectangle 3"/>
          <p:cNvSpPr txBox="1">
            <a:spLocks noChangeArrowheads="1"/>
          </p:cNvSpPr>
          <p:nvPr/>
        </p:nvSpPr>
        <p:spPr>
          <a:xfrm>
            <a:off x="323850" y="1484313"/>
            <a:ext cx="8496300" cy="53736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lnSpc>
                <a:spcPct val="90000"/>
              </a:lnSpc>
              <a:buFont typeface="Wingdings" pitchFamily="2" charset="2"/>
              <a:buChar char="§"/>
            </a:pPr>
            <a:r>
              <a:rPr lang="hu-HU" altLang="hu-HU" dirty="0"/>
              <a:t>Sprechakttheorie </a:t>
            </a:r>
            <a:r>
              <a:rPr lang="hu-HU" altLang="hu-HU" sz="2400" dirty="0">
                <a:solidFill>
                  <a:schemeClr val="tx2"/>
                </a:solidFill>
              </a:rPr>
              <a:t>(Austin)</a:t>
            </a:r>
          </a:p>
          <a:p>
            <a:pPr marL="261938" indent="-261938">
              <a:lnSpc>
                <a:spcPct val="90000"/>
              </a:lnSpc>
              <a:buFont typeface="Wingdings" pitchFamily="2" charset="2"/>
              <a:buChar char="§"/>
            </a:pPr>
            <a:r>
              <a:rPr lang="hu-HU" altLang="hu-HU" dirty="0"/>
              <a:t>„</a:t>
            </a:r>
            <a:r>
              <a:rPr lang="hu-HU" altLang="hu-HU" dirty="0" err="1"/>
              <a:t>Cry</a:t>
            </a:r>
            <a:r>
              <a:rPr lang="hu-HU" altLang="hu-HU" dirty="0"/>
              <a:t> </a:t>
            </a:r>
            <a:r>
              <a:rPr lang="hu-HU" altLang="hu-HU" dirty="0" err="1"/>
              <a:t>for</a:t>
            </a:r>
            <a:r>
              <a:rPr lang="hu-HU" altLang="hu-HU" dirty="0"/>
              <a:t> </a:t>
            </a:r>
            <a:r>
              <a:rPr lang="hu-HU" altLang="hu-HU" dirty="0" err="1"/>
              <a:t>help</a:t>
            </a:r>
            <a:r>
              <a:rPr lang="hu-HU" altLang="hu-HU" dirty="0"/>
              <a:t>” </a:t>
            </a:r>
            <a:r>
              <a:rPr lang="hu-HU" altLang="hu-HU" sz="2400" dirty="0">
                <a:solidFill>
                  <a:schemeClr val="tx2"/>
                </a:solidFill>
              </a:rPr>
              <a:t>(</a:t>
            </a:r>
            <a:r>
              <a:rPr lang="hu-HU" altLang="hu-HU" sz="2400" dirty="0" err="1">
                <a:solidFill>
                  <a:schemeClr val="tx2"/>
                </a:solidFill>
              </a:rPr>
              <a:t>Shneidman</a:t>
            </a:r>
            <a:r>
              <a:rPr lang="hu-HU" altLang="hu-HU" sz="2400" dirty="0">
                <a:solidFill>
                  <a:schemeClr val="tx2"/>
                </a:solidFill>
              </a:rPr>
              <a:t>, Farberow)</a:t>
            </a:r>
          </a:p>
          <a:p>
            <a:pPr marL="261938" indent="-261938">
              <a:lnSpc>
                <a:spcPct val="90000"/>
              </a:lnSpc>
              <a:buFont typeface="Wingdings" pitchFamily="2" charset="2"/>
              <a:buChar char="§"/>
            </a:pPr>
            <a:r>
              <a:rPr lang="hu-HU" altLang="hu-HU" dirty="0"/>
              <a:t>„Cry of pain”,  „Psycheache” </a:t>
            </a:r>
            <a:r>
              <a:rPr lang="hu-HU" altLang="hu-HU" sz="2400" dirty="0">
                <a:solidFill>
                  <a:schemeClr val="tx2"/>
                </a:solidFill>
              </a:rPr>
              <a:t>(Shneidman)</a:t>
            </a:r>
          </a:p>
          <a:p>
            <a:pPr marL="261938" indent="-261938">
              <a:lnSpc>
                <a:spcPct val="90000"/>
              </a:lnSpc>
              <a:buFont typeface="Wingdings" pitchFamily="2" charset="2"/>
              <a:buChar char="§"/>
            </a:pPr>
            <a:r>
              <a:rPr lang="hu-HU" altLang="hu-HU" sz="3600" b="1" dirty="0"/>
              <a:t>Das präsuizidale Syndrom </a:t>
            </a:r>
            <a:r>
              <a:rPr lang="hu-HU" altLang="hu-HU" sz="3600" dirty="0">
                <a:solidFill>
                  <a:schemeClr val="tx2"/>
                </a:solidFill>
              </a:rPr>
              <a:t>(Ringel Triade)</a:t>
            </a:r>
          </a:p>
          <a:p>
            <a:pPr marL="955675" lvl="1" indent="-514350">
              <a:lnSpc>
                <a:spcPct val="90000"/>
              </a:lnSpc>
              <a:buFont typeface="+mj-lt"/>
              <a:buAutoNum type="arabicPeriod"/>
            </a:pPr>
            <a:r>
              <a:rPr lang="hu-HU" altLang="hu-HU" sz="3200" dirty="0"/>
              <a:t>Einengung</a:t>
            </a:r>
          </a:p>
          <a:p>
            <a:pPr marL="955675" lvl="1" indent="-514350">
              <a:lnSpc>
                <a:spcPct val="90000"/>
              </a:lnSpc>
              <a:buFont typeface="+mj-lt"/>
              <a:buAutoNum type="arabicPeriod"/>
            </a:pPr>
            <a:r>
              <a:rPr lang="hu-HU" altLang="hu-HU" sz="3200" dirty="0"/>
              <a:t>Aggressionsstauung</a:t>
            </a:r>
          </a:p>
          <a:p>
            <a:pPr marL="955675" lvl="1" indent="-514350">
              <a:lnSpc>
                <a:spcPct val="90000"/>
              </a:lnSpc>
              <a:buFont typeface="+mj-lt"/>
              <a:buAutoNum type="arabicPeriod"/>
            </a:pPr>
            <a:r>
              <a:rPr lang="hu-HU" altLang="hu-HU" sz="3200" dirty="0"/>
              <a:t>Suizidphantasien</a:t>
            </a:r>
          </a:p>
          <a:p>
            <a:pPr marL="955675" lvl="1" indent="-514350">
              <a:lnSpc>
                <a:spcPct val="90000"/>
              </a:lnSpc>
              <a:buFont typeface="+mj-lt"/>
              <a:buAutoNum type="arabicPeriod"/>
            </a:pPr>
            <a:endParaRPr lang="hu-HU" altLang="hu-HU" sz="3200" dirty="0"/>
          </a:p>
          <a:p>
            <a:pPr marL="261938" indent="-261938">
              <a:lnSpc>
                <a:spcPct val="90000"/>
              </a:lnSpc>
              <a:buFont typeface="Wingdings" pitchFamily="2" charset="2"/>
              <a:buChar char="§"/>
            </a:pPr>
            <a:r>
              <a:rPr lang="hu-HU" altLang="hu-HU" dirty="0"/>
              <a:t>Der „Negative Kode” </a:t>
            </a:r>
            <a:r>
              <a:rPr lang="hu-HU" altLang="hu-HU" sz="2400" dirty="0">
                <a:solidFill>
                  <a:schemeClr val="tx2"/>
                </a:solidFill>
              </a:rPr>
              <a:t>(Kezdi)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05096"/>
            <a:ext cx="1905000" cy="253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01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hu-HU" dirty="0"/>
              <a:t>Psychopathologie der Krise</a:t>
            </a:r>
          </a:p>
        </p:txBody>
      </p:sp>
      <p:sp>
        <p:nvSpPr>
          <p:cNvPr id="3" name="Rectangle 3"/>
          <p:cNvSpPr txBox="1">
            <a:spLocks noChangeArrowheads="1"/>
          </p:cNvSpPr>
          <p:nvPr/>
        </p:nvSpPr>
        <p:spPr>
          <a:xfrm>
            <a:off x="354330" y="838200"/>
            <a:ext cx="8496300" cy="58054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buFont typeface="Wingdings" pitchFamily="2" charset="2"/>
              <a:buChar char="§"/>
            </a:pPr>
            <a:endParaRPr lang="hu-HU" altLang="hu-HU" dirty="0"/>
          </a:p>
          <a:p>
            <a:pPr marL="261938" indent="-261938">
              <a:buFont typeface="Wingdings" pitchFamily="2" charset="2"/>
              <a:buChar char="§"/>
            </a:pPr>
            <a:r>
              <a:rPr lang="hu-HU" altLang="hu-HU" dirty="0"/>
              <a:t>Regression, Rückzug</a:t>
            </a:r>
          </a:p>
          <a:p>
            <a:pPr marL="261938" indent="-261938">
              <a:buFont typeface="Wingdings" pitchFamily="2" charset="2"/>
              <a:buChar char="§"/>
            </a:pPr>
            <a:r>
              <a:rPr lang="hu-HU" altLang="hu-HU" dirty="0"/>
              <a:t>Affektivit</a:t>
            </a:r>
            <a:r>
              <a:rPr lang="de-DE" dirty="0"/>
              <a:t>ä</a:t>
            </a:r>
            <a:r>
              <a:rPr lang="hu-HU" dirty="0"/>
              <a:t>t</a:t>
            </a:r>
          </a:p>
          <a:p>
            <a:pPr marL="661988" lvl="2" indent="-261938">
              <a:buFont typeface="Wingdings" pitchFamily="2" charset="2"/>
              <a:buChar char="§"/>
            </a:pPr>
            <a:r>
              <a:rPr lang="hu-HU" altLang="hu-HU" dirty="0"/>
              <a:t>Depression, emotionale Instabilit</a:t>
            </a:r>
            <a:r>
              <a:rPr lang="de-DE" dirty="0"/>
              <a:t>ä</a:t>
            </a:r>
            <a:r>
              <a:rPr lang="hu-HU" dirty="0"/>
              <a:t>t/Inkontinenz</a:t>
            </a:r>
            <a:r>
              <a:rPr lang="hu-HU" altLang="hu-HU" dirty="0"/>
              <a:t>, Weinen</a:t>
            </a:r>
            <a:endParaRPr lang="hu-HU" dirty="0"/>
          </a:p>
          <a:p>
            <a:pPr marL="261938" indent="-261938">
              <a:buFont typeface="Wingdings" pitchFamily="2" charset="2"/>
              <a:buChar char="§"/>
            </a:pPr>
            <a:r>
              <a:rPr lang="hu-HU" altLang="hu-HU" dirty="0"/>
              <a:t>Angst</a:t>
            </a:r>
          </a:p>
          <a:p>
            <a:pPr marL="661988" lvl="1" indent="-261938">
              <a:buFont typeface="Wingdings" pitchFamily="2" charset="2"/>
              <a:buChar char="§"/>
            </a:pPr>
            <a:r>
              <a:rPr lang="hu-HU" altLang="hu-HU" sz="2400" dirty="0"/>
              <a:t>Furcht, Aggression, Impulsivit</a:t>
            </a:r>
            <a:r>
              <a:rPr lang="de-DE" sz="2400" dirty="0"/>
              <a:t>ä</a:t>
            </a:r>
            <a:r>
              <a:rPr lang="hu-HU" altLang="hu-HU" sz="2400" dirty="0"/>
              <a:t>t, Unruhe</a:t>
            </a:r>
            <a:endParaRPr lang="hu-HU" altLang="hu-HU" dirty="0"/>
          </a:p>
          <a:p>
            <a:pPr marL="261938" indent="-261938">
              <a:buFont typeface="Wingdings" pitchFamily="2" charset="2"/>
              <a:buChar char="§"/>
            </a:pPr>
            <a:r>
              <a:rPr lang="hu-HU" altLang="hu-HU" dirty="0"/>
              <a:t>Dissoziative Mechanismen</a:t>
            </a:r>
          </a:p>
          <a:p>
            <a:pPr marL="261938" indent="-261938">
              <a:buFont typeface="Wingdings" pitchFamily="2" charset="2"/>
              <a:buChar char="§"/>
            </a:pPr>
            <a:r>
              <a:rPr lang="hu-HU" altLang="hu-HU" dirty="0"/>
              <a:t>Denkstörungen</a:t>
            </a:r>
          </a:p>
          <a:p>
            <a:pPr marL="798513" lvl="1" indent="-357188">
              <a:buFont typeface="Wingdings" pitchFamily="2" charset="2"/>
              <a:buChar char="§"/>
            </a:pPr>
            <a:r>
              <a:rPr lang="hu-HU" altLang="hu-HU" sz="2400" dirty="0"/>
              <a:t>Ambivalenz, Verneinung, Schuldgefühl, negative kognitive Triade (über Selbst, Welt, Zukunft), </a:t>
            </a:r>
            <a:r>
              <a:rPr lang="hu-HU" altLang="hu-HU" sz="2400" b="1" dirty="0"/>
              <a:t>Hoffnungslosigkeit, </a:t>
            </a:r>
            <a:r>
              <a:rPr lang="hu-HU" altLang="hu-HU" sz="2400" dirty="0"/>
              <a:t>Ratlosigkeit, Verwirrtheit, Suizidphantasien/Pläne</a:t>
            </a:r>
          </a:p>
          <a:p>
            <a:pPr marL="261938" indent="-261938">
              <a:buFont typeface="Wingdings" pitchFamily="2" charset="2"/>
              <a:buChar char="§"/>
            </a:pPr>
            <a:endParaRPr lang="hu-HU" altLang="hu-HU" sz="2400" dirty="0"/>
          </a:p>
          <a:p>
            <a:pPr marL="798513" lvl="1" indent="-357188">
              <a:buFont typeface="Wingdings" pitchFamily="2" charset="2"/>
              <a:buChar char="§"/>
            </a:pPr>
            <a:endParaRPr lang="hu-HU" altLang="hu-HU" dirty="0"/>
          </a:p>
        </p:txBody>
      </p:sp>
    </p:spTree>
    <p:extLst>
      <p:ext uri="{BB962C8B-B14F-4D97-AF65-F5344CB8AC3E}">
        <p14:creationId xmlns:p14="http://schemas.microsoft.com/office/powerpoint/2010/main" val="18026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hu-HU" dirty="0"/>
              <a:t>Psychopathologie der Krise</a:t>
            </a:r>
          </a:p>
        </p:txBody>
      </p:sp>
      <p:sp>
        <p:nvSpPr>
          <p:cNvPr id="3" name="Content Placeholder 2"/>
          <p:cNvSpPr>
            <a:spLocks noGrp="1"/>
          </p:cNvSpPr>
          <p:nvPr>
            <p:ph idx="1"/>
          </p:nvPr>
        </p:nvSpPr>
        <p:spPr/>
        <p:txBody>
          <a:bodyPr/>
          <a:lstStyle/>
          <a:p>
            <a:pPr>
              <a:buFont typeface="Wingdings" panose="05000000000000000000" pitchFamily="2" charset="2"/>
              <a:buChar char="§"/>
            </a:pPr>
            <a:r>
              <a:rPr lang="hu-HU" dirty="0"/>
              <a:t>Körperliche Beschwerden</a:t>
            </a:r>
          </a:p>
          <a:p>
            <a:pPr lvl="1">
              <a:buFont typeface="Wingdings" panose="05000000000000000000" pitchFamily="2" charset="2"/>
              <a:buChar char="§"/>
            </a:pPr>
            <a:r>
              <a:rPr lang="hu-HU" sz="2400" dirty="0"/>
              <a:t>Vegetative Symptome, Erschöpfung, Schmerzen</a:t>
            </a:r>
          </a:p>
          <a:p>
            <a:pPr>
              <a:buFont typeface="Wingdings" panose="05000000000000000000" pitchFamily="2" charset="2"/>
              <a:buChar char="§"/>
            </a:pPr>
            <a:r>
              <a:rPr lang="hu-HU" dirty="0"/>
              <a:t>Psychomotorik</a:t>
            </a:r>
          </a:p>
          <a:p>
            <a:pPr lvl="1">
              <a:buFont typeface="Wingdings" panose="05000000000000000000" pitchFamily="2" charset="2"/>
              <a:buChar char="§"/>
            </a:pPr>
            <a:r>
              <a:rPr lang="hu-HU" sz="2400" dirty="0"/>
              <a:t>Verlangsamung, Hypoaktivität, Amotivation</a:t>
            </a:r>
            <a:endParaRPr lang="hu-HU" dirty="0"/>
          </a:p>
          <a:p>
            <a:pPr>
              <a:buFont typeface="Wingdings" panose="05000000000000000000" pitchFamily="2" charset="2"/>
              <a:buChar char="§"/>
            </a:pPr>
            <a:r>
              <a:rPr lang="hu-HU" dirty="0"/>
              <a:t>Appetit/Schlaflosigkeit, Libidoverminderung</a:t>
            </a:r>
          </a:p>
          <a:p>
            <a:pPr>
              <a:buFont typeface="Wingdings" panose="05000000000000000000" pitchFamily="2" charset="2"/>
              <a:buChar char="§"/>
            </a:pPr>
            <a:r>
              <a:rPr lang="hu-HU" dirty="0"/>
              <a:t>Substanzmissbrauch</a:t>
            </a:r>
          </a:p>
          <a:p>
            <a:pPr>
              <a:buFont typeface="Wingdings" panose="05000000000000000000" pitchFamily="2" charset="2"/>
              <a:buChar char="§"/>
            </a:pPr>
            <a:endParaRPr lang="hu-H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7" y="4876800"/>
            <a:ext cx="31337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96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hu-HU" dirty="0"/>
              <a:t>Dynamik der Krise</a:t>
            </a:r>
          </a:p>
        </p:txBody>
      </p:sp>
      <p:sp>
        <p:nvSpPr>
          <p:cNvPr id="3" name="Rectangle 3"/>
          <p:cNvSpPr txBox="1">
            <a:spLocks noChangeArrowheads="1"/>
          </p:cNvSpPr>
          <p:nvPr/>
        </p:nvSpPr>
        <p:spPr>
          <a:xfrm>
            <a:off x="323850" y="1484313"/>
            <a:ext cx="8496300" cy="53736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
            </a:pPr>
            <a:r>
              <a:rPr lang="hu-HU" altLang="hu-HU" sz="3500" dirty="0"/>
              <a:t>Auftreten der Krise</a:t>
            </a:r>
          </a:p>
          <a:p>
            <a:pPr marL="261938" indent="-261938">
              <a:lnSpc>
                <a:spcPct val="90000"/>
              </a:lnSpc>
              <a:buFont typeface="Wingdings" pitchFamily="2" charset="2"/>
              <a:buChar char="§"/>
            </a:pPr>
            <a:r>
              <a:rPr lang="hu-HU" altLang="hu-HU" sz="3500" dirty="0"/>
              <a:t>Mobilisierung</a:t>
            </a:r>
          </a:p>
          <a:p>
            <a:pPr marL="261938" indent="-261938">
              <a:lnSpc>
                <a:spcPct val="90000"/>
              </a:lnSpc>
              <a:buFont typeface="Wingdings" pitchFamily="2" charset="2"/>
              <a:buChar char="§"/>
            </a:pPr>
            <a:r>
              <a:rPr lang="hu-HU" altLang="hu-HU" sz="3500" dirty="0"/>
              <a:t>II: Versuch-Scheitern :II</a:t>
            </a:r>
          </a:p>
          <a:p>
            <a:pPr marL="261938" indent="-261938">
              <a:lnSpc>
                <a:spcPct val="90000"/>
              </a:lnSpc>
              <a:buFont typeface="Wingdings" pitchFamily="2" charset="2"/>
              <a:buChar char="§"/>
            </a:pPr>
            <a:r>
              <a:rPr lang="hu-HU" altLang="hu-HU" sz="3500" dirty="0"/>
              <a:t>Unruhe</a:t>
            </a:r>
          </a:p>
          <a:p>
            <a:pPr marL="261938" indent="-261938">
              <a:lnSpc>
                <a:spcPct val="90000"/>
              </a:lnSpc>
              <a:buFont typeface="Wingdings" pitchFamily="2" charset="2"/>
              <a:buChar char="§"/>
            </a:pPr>
            <a:r>
              <a:rPr lang="hu-HU" altLang="hu-HU" sz="3500" dirty="0"/>
              <a:t>Destabilisation</a:t>
            </a:r>
          </a:p>
          <a:p>
            <a:pPr marL="261938" indent="-261938">
              <a:lnSpc>
                <a:spcPct val="90000"/>
              </a:lnSpc>
              <a:buFont typeface="Wingdings" pitchFamily="2" charset="2"/>
              <a:buChar char="§"/>
            </a:pPr>
            <a:r>
              <a:rPr lang="hu-HU" altLang="hu-HU" sz="3500" dirty="0"/>
              <a:t>Desintegration</a:t>
            </a:r>
          </a:p>
          <a:p>
            <a:pPr marL="261938" indent="-261938">
              <a:lnSpc>
                <a:spcPct val="90000"/>
              </a:lnSpc>
              <a:buFont typeface="Wingdings" pitchFamily="2" charset="2"/>
              <a:buChar char="§"/>
            </a:pPr>
            <a:r>
              <a:rPr lang="hu-HU" altLang="hu-HU" sz="3500" dirty="0"/>
              <a:t>Chaos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692695"/>
            <a:ext cx="3409950" cy="495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27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915987"/>
          </a:xfrm>
          <a:ln>
            <a:solidFill>
              <a:schemeClr val="tx1"/>
            </a:solidFill>
          </a:ln>
        </p:spPr>
        <p:txBody>
          <a:bodyPr/>
          <a:lstStyle/>
          <a:p>
            <a:r>
              <a:rPr lang="hu-HU" dirty="0"/>
              <a:t>Ausgang</a:t>
            </a:r>
          </a:p>
        </p:txBody>
      </p:sp>
      <p:sp>
        <p:nvSpPr>
          <p:cNvPr id="3" name="Rectangle 3"/>
          <p:cNvSpPr txBox="1">
            <a:spLocks noChangeArrowheads="1"/>
          </p:cNvSpPr>
          <p:nvPr/>
        </p:nvSpPr>
        <p:spPr>
          <a:xfrm>
            <a:off x="323850" y="1293813"/>
            <a:ext cx="8496300" cy="5106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lnSpc>
                <a:spcPct val="80000"/>
              </a:lnSpc>
              <a:buFont typeface="Wingdings" pitchFamily="2" charset="2"/>
              <a:buChar char="§"/>
            </a:pPr>
            <a:r>
              <a:rPr lang="hu-HU" altLang="hu-HU" sz="2800" dirty="0">
                <a:solidFill>
                  <a:schemeClr val="tx2"/>
                </a:solidFill>
              </a:rPr>
              <a:t>Effektiver Ausweg  </a:t>
            </a:r>
            <a:r>
              <a:rPr lang="hu-HU" altLang="hu-HU" sz="2400" i="1" dirty="0"/>
              <a:t>(Reintegration+)</a:t>
            </a:r>
            <a:endParaRPr lang="hu-HU" altLang="hu-HU" sz="2400" dirty="0"/>
          </a:p>
          <a:p>
            <a:pPr marL="798513" lvl="1" indent="-357188">
              <a:lnSpc>
                <a:spcPct val="80000"/>
              </a:lnSpc>
              <a:buFont typeface="Wingdings" pitchFamily="2" charset="2"/>
              <a:buChar char="§"/>
            </a:pPr>
            <a:r>
              <a:rPr lang="hu-HU" altLang="hu-HU" sz="2400" dirty="0"/>
              <a:t>Reifung der Persönlichkeit</a:t>
            </a:r>
          </a:p>
          <a:p>
            <a:pPr marL="798513" lvl="1" indent="-357188">
              <a:lnSpc>
                <a:spcPct val="80000"/>
              </a:lnSpc>
              <a:buFont typeface="Wingdings" pitchFamily="2" charset="2"/>
              <a:buChar char="§"/>
            </a:pPr>
            <a:r>
              <a:rPr lang="hu-HU" altLang="hu-HU" sz="2400" dirty="0" err="1"/>
              <a:t>Posttraumatische</a:t>
            </a:r>
            <a:r>
              <a:rPr lang="hu-HU" altLang="hu-HU" sz="2400" dirty="0"/>
              <a:t> </a:t>
            </a:r>
            <a:r>
              <a:rPr lang="hu-HU" altLang="hu-HU" sz="2400" dirty="0" err="1"/>
              <a:t>Wachstum</a:t>
            </a:r>
            <a:endParaRPr lang="hu-HU" altLang="hu-HU" sz="2400" dirty="0"/>
          </a:p>
          <a:p>
            <a:pPr marL="261938" indent="-261938">
              <a:lnSpc>
                <a:spcPct val="80000"/>
              </a:lnSpc>
              <a:buFont typeface="Wingdings" pitchFamily="2" charset="2"/>
              <a:buChar char="§"/>
            </a:pPr>
            <a:r>
              <a:rPr lang="hu-HU" altLang="hu-HU" sz="2800" dirty="0">
                <a:solidFill>
                  <a:schemeClr val="tx2"/>
                </a:solidFill>
              </a:rPr>
              <a:t>Kompromiss </a:t>
            </a:r>
            <a:r>
              <a:rPr lang="hu-HU" altLang="hu-HU" sz="2400" i="1" dirty="0"/>
              <a:t>(Reintegration)</a:t>
            </a:r>
          </a:p>
          <a:p>
            <a:pPr marL="798513" lvl="1" indent="-357188">
              <a:lnSpc>
                <a:spcPct val="80000"/>
              </a:lnSpc>
              <a:buFont typeface="Wingdings" pitchFamily="2" charset="2"/>
              <a:buChar char="§"/>
            </a:pPr>
            <a:r>
              <a:rPr lang="hu-HU" altLang="hu-HU" sz="2400" dirty="0"/>
              <a:t>Keine positive od negative Ver</a:t>
            </a:r>
            <a:r>
              <a:rPr lang="de-DE" sz="2400" dirty="0"/>
              <a:t>ä</a:t>
            </a:r>
            <a:r>
              <a:rPr lang="hu-HU" altLang="hu-HU" sz="2400" dirty="0"/>
              <a:t>nderung in der Lebensumst</a:t>
            </a:r>
            <a:r>
              <a:rPr lang="de-DE" sz="2400" dirty="0"/>
              <a:t>ä</a:t>
            </a:r>
            <a:r>
              <a:rPr lang="hu-HU" altLang="hu-HU" sz="2400" dirty="0"/>
              <a:t>nde/Persönlichkeit</a:t>
            </a:r>
          </a:p>
          <a:p>
            <a:pPr marL="798513" lvl="1" indent="-357188">
              <a:lnSpc>
                <a:spcPct val="80000"/>
              </a:lnSpc>
              <a:buFont typeface="Wingdings" pitchFamily="2" charset="2"/>
              <a:buChar char="§"/>
            </a:pPr>
            <a:endParaRPr lang="hu-HU" altLang="hu-HU" sz="2400" dirty="0"/>
          </a:p>
          <a:p>
            <a:pPr marL="261938" indent="-261938">
              <a:lnSpc>
                <a:spcPct val="80000"/>
              </a:lnSpc>
              <a:buFont typeface="Wingdings" pitchFamily="2" charset="2"/>
              <a:buChar char="§"/>
            </a:pPr>
            <a:r>
              <a:rPr lang="hu-HU" altLang="hu-HU" sz="2800" dirty="0">
                <a:solidFill>
                  <a:schemeClr val="tx2"/>
                </a:solidFill>
              </a:rPr>
              <a:t>Ineffektive Lösung </a:t>
            </a:r>
            <a:r>
              <a:rPr lang="hu-HU" altLang="hu-HU" sz="2400" i="1" dirty="0"/>
              <a:t>(Maladaptation)</a:t>
            </a:r>
            <a:endParaRPr lang="hu-HU" altLang="hu-HU" sz="2400" dirty="0"/>
          </a:p>
          <a:p>
            <a:pPr marL="798513" lvl="1" indent="-357188">
              <a:lnSpc>
                <a:spcPct val="80000"/>
              </a:lnSpc>
              <a:buFont typeface="Wingdings" pitchFamily="2" charset="2"/>
              <a:buChar char="§"/>
            </a:pPr>
            <a:r>
              <a:rPr lang="hu-HU" altLang="hu-HU" sz="2400" dirty="0"/>
              <a:t>Chronische Krise</a:t>
            </a:r>
          </a:p>
          <a:p>
            <a:pPr marL="798513" lvl="1" indent="-357188">
              <a:lnSpc>
                <a:spcPct val="80000"/>
              </a:lnSpc>
              <a:buFont typeface="Wingdings" pitchFamily="2" charset="2"/>
              <a:buChar char="§"/>
            </a:pPr>
            <a:r>
              <a:rPr lang="hu-HU" altLang="hu-HU" sz="2400" dirty="0"/>
              <a:t>Rekurrente Krise</a:t>
            </a:r>
          </a:p>
          <a:p>
            <a:pPr marL="798513" lvl="1" indent="-357188">
              <a:lnSpc>
                <a:spcPct val="80000"/>
              </a:lnSpc>
              <a:buFont typeface="Wingdings" pitchFamily="2" charset="2"/>
              <a:buChar char="§"/>
            </a:pPr>
            <a:r>
              <a:rPr lang="hu-HU" altLang="hu-HU" sz="2400" dirty="0"/>
              <a:t>Psychische Störungen</a:t>
            </a:r>
          </a:p>
          <a:p>
            <a:pPr marL="261938" indent="-261938">
              <a:lnSpc>
                <a:spcPct val="80000"/>
              </a:lnSpc>
              <a:buFont typeface="Wingdings" pitchFamily="2" charset="2"/>
              <a:buChar char="§"/>
            </a:pPr>
            <a:r>
              <a:rPr lang="hu-HU" altLang="hu-HU" sz="2800" dirty="0">
                <a:solidFill>
                  <a:schemeClr val="tx2"/>
                </a:solidFill>
              </a:rPr>
              <a:t>Zusammenbruch</a:t>
            </a:r>
            <a:r>
              <a:rPr lang="hu-HU" altLang="hu-HU" sz="2400" dirty="0">
                <a:solidFill>
                  <a:schemeClr val="tx2"/>
                </a:solidFill>
              </a:rPr>
              <a:t> </a:t>
            </a:r>
            <a:r>
              <a:rPr lang="hu-HU" altLang="hu-HU" sz="2400" i="1" dirty="0"/>
              <a:t>(Desintegration)</a:t>
            </a:r>
            <a:endParaRPr lang="hu-HU" altLang="hu-HU" sz="2000" dirty="0"/>
          </a:p>
          <a:p>
            <a:pPr marL="798513" lvl="1" indent="-357188">
              <a:lnSpc>
                <a:spcPct val="80000"/>
              </a:lnSpc>
              <a:buFont typeface="Wingdings" pitchFamily="2" charset="2"/>
              <a:buChar char="§"/>
            </a:pPr>
            <a:r>
              <a:rPr lang="hu-HU" altLang="hu-HU" sz="2400" dirty="0"/>
              <a:t>Psychose</a:t>
            </a:r>
          </a:p>
          <a:p>
            <a:pPr marL="798513" lvl="1" indent="-357188">
              <a:lnSpc>
                <a:spcPct val="80000"/>
              </a:lnSpc>
              <a:buFont typeface="Wingdings" pitchFamily="2" charset="2"/>
              <a:buChar char="§"/>
            </a:pPr>
            <a:r>
              <a:rPr lang="hu-HU" altLang="hu-HU" sz="2400" dirty="0"/>
              <a:t>Suizid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814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0" y="6488668"/>
            <a:ext cx="2517549" cy="369332"/>
          </a:xfrm>
          <a:prstGeom prst="rect">
            <a:avLst/>
          </a:prstGeom>
          <a:noFill/>
        </p:spPr>
        <p:txBody>
          <a:bodyPr wrap="none" rtlCol="0">
            <a:spAutoFit/>
          </a:bodyPr>
          <a:lstStyle/>
          <a:p>
            <a:r>
              <a:rPr lang="hu-HU" dirty="0"/>
              <a:t>Tedeschi, </a:t>
            </a:r>
            <a:r>
              <a:rPr lang="hu-HU" dirty="0" err="1"/>
              <a:t>Calhoun</a:t>
            </a:r>
            <a:r>
              <a:rPr lang="hu-HU" dirty="0"/>
              <a:t>, 1996</a:t>
            </a:r>
            <a:r>
              <a:rPr lang="hu-HU" sz="1600" dirty="0"/>
              <a:t>)</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295400"/>
            <a:ext cx="21023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85800" y="3657600"/>
            <a:ext cx="78935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6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2514600"/>
            <a:ext cx="13811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35859"/>
            <a:ext cx="8610600" cy="802341"/>
          </a:xfrm>
          <a:ln>
            <a:solidFill>
              <a:schemeClr val="tx1"/>
            </a:solidFill>
          </a:ln>
        </p:spPr>
        <p:txBody>
          <a:bodyPr/>
          <a:lstStyle/>
          <a:p>
            <a:r>
              <a:rPr lang="hu-HU" dirty="0"/>
              <a:t>Hilfe </a:t>
            </a:r>
          </a:p>
        </p:txBody>
      </p:sp>
      <p:sp>
        <p:nvSpPr>
          <p:cNvPr id="3" name="Rectangle 3"/>
          <p:cNvSpPr txBox="1">
            <a:spLocks noChangeArrowheads="1"/>
          </p:cNvSpPr>
          <p:nvPr/>
        </p:nvSpPr>
        <p:spPr>
          <a:xfrm>
            <a:off x="487680" y="838200"/>
            <a:ext cx="82296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hu-HU" altLang="hu-HU" sz="2800" dirty="0"/>
              <a:t>Konzept</a:t>
            </a:r>
          </a:p>
          <a:p>
            <a:pPr lvl="1">
              <a:lnSpc>
                <a:spcPct val="80000"/>
              </a:lnSpc>
            </a:pPr>
            <a:r>
              <a:rPr lang="hu-HU" altLang="hu-HU" sz="2400" dirty="0"/>
              <a:t>Medizinisch</a:t>
            </a:r>
          </a:p>
          <a:p>
            <a:pPr lvl="2">
              <a:lnSpc>
                <a:spcPct val="80000"/>
              </a:lnSpc>
            </a:pPr>
            <a:r>
              <a:rPr lang="hu-HU" altLang="hu-HU" sz="2000" dirty="0"/>
              <a:t>Medikamente, Psychotherapie</a:t>
            </a:r>
          </a:p>
          <a:p>
            <a:pPr lvl="1">
              <a:lnSpc>
                <a:spcPct val="80000"/>
              </a:lnSpc>
            </a:pPr>
            <a:r>
              <a:rPr lang="hu-HU" altLang="hu-HU" sz="2400" dirty="0"/>
              <a:t>Laienhilfe</a:t>
            </a:r>
          </a:p>
          <a:p>
            <a:pPr lvl="2">
              <a:lnSpc>
                <a:spcPct val="80000"/>
              </a:lnSpc>
            </a:pPr>
            <a:r>
              <a:rPr lang="hu-HU" altLang="hu-HU" sz="2000" dirty="0"/>
              <a:t>Telefonseelsorge, Online Beratung, Selbsthilfegruppen</a:t>
            </a:r>
          </a:p>
          <a:p>
            <a:pPr lvl="2">
              <a:lnSpc>
                <a:spcPct val="80000"/>
              </a:lnSpc>
            </a:pPr>
            <a:r>
              <a:rPr lang="hu-HU" altLang="hu-HU" sz="2000" dirty="0"/>
              <a:t>Andere:  Sozialarbeiter, Lehrer, Pastor, Polizei, Feuerwehr</a:t>
            </a:r>
          </a:p>
          <a:p>
            <a:pPr>
              <a:lnSpc>
                <a:spcPct val="80000"/>
              </a:lnSpc>
            </a:pPr>
            <a:r>
              <a:rPr lang="hu-HU" altLang="hu-HU" sz="2800" dirty="0"/>
              <a:t>Ebenen</a:t>
            </a:r>
          </a:p>
          <a:p>
            <a:pPr lvl="1">
              <a:lnSpc>
                <a:spcPct val="80000"/>
              </a:lnSpc>
            </a:pPr>
            <a:r>
              <a:rPr lang="hu-HU" altLang="hu-HU" sz="2400" dirty="0"/>
              <a:t>Persönlich</a:t>
            </a:r>
          </a:p>
          <a:p>
            <a:pPr lvl="1">
              <a:lnSpc>
                <a:spcPct val="80000"/>
              </a:lnSpc>
            </a:pPr>
            <a:r>
              <a:rPr lang="hu-HU" altLang="hu-HU" sz="2400" dirty="0"/>
              <a:t>Sozial</a:t>
            </a:r>
          </a:p>
          <a:p>
            <a:pPr lvl="2">
              <a:lnSpc>
                <a:spcPct val="80000"/>
              </a:lnSpc>
            </a:pPr>
            <a:r>
              <a:rPr lang="hu-HU" altLang="hu-HU" sz="2000" dirty="0"/>
              <a:t>Familie, Gemeinde</a:t>
            </a:r>
          </a:p>
          <a:p>
            <a:pPr lvl="2">
              <a:lnSpc>
                <a:spcPct val="80000"/>
              </a:lnSpc>
            </a:pPr>
            <a:r>
              <a:rPr lang="hu-HU" altLang="hu-HU" sz="2000" dirty="0"/>
              <a:t>Religiöse Gemeinde</a:t>
            </a:r>
          </a:p>
          <a:p>
            <a:pPr lvl="2">
              <a:lnSpc>
                <a:spcPct val="80000"/>
              </a:lnSpc>
            </a:pPr>
            <a:r>
              <a:rPr lang="hu-HU" altLang="hu-HU" sz="2000" dirty="0"/>
              <a:t>Gesundheitspolitik, Bildung</a:t>
            </a:r>
          </a:p>
          <a:p>
            <a:pPr lvl="2">
              <a:lnSpc>
                <a:spcPct val="80000"/>
              </a:lnSpc>
            </a:pPr>
            <a:r>
              <a:rPr lang="hu-HU" altLang="hu-HU" sz="2000" dirty="0"/>
              <a:t>Media</a:t>
            </a:r>
          </a:p>
          <a:p>
            <a:pPr>
              <a:lnSpc>
                <a:spcPct val="80000"/>
              </a:lnSpc>
            </a:pPr>
            <a:r>
              <a:rPr lang="hu-HU" altLang="hu-HU" sz="2800" dirty="0"/>
              <a:t>Methode</a:t>
            </a:r>
          </a:p>
          <a:p>
            <a:pPr lvl="1">
              <a:lnSpc>
                <a:spcPct val="80000"/>
              </a:lnSpc>
            </a:pPr>
            <a:r>
              <a:rPr lang="hu-HU" altLang="hu-HU" sz="2400" dirty="0"/>
              <a:t>Krisensupportion</a:t>
            </a:r>
          </a:p>
          <a:p>
            <a:pPr lvl="1">
              <a:lnSpc>
                <a:spcPct val="80000"/>
              </a:lnSpc>
            </a:pPr>
            <a:r>
              <a:rPr lang="hu-HU" altLang="hu-HU" b="1" dirty="0"/>
              <a:t>Krisenintervention</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033" y="4114800"/>
            <a:ext cx="419946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1816" y="167216"/>
            <a:ext cx="2194984" cy="219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3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469" y="1752600"/>
            <a:ext cx="370282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a:ln>
            <a:solidFill>
              <a:schemeClr val="tx1"/>
            </a:solidFill>
          </a:ln>
        </p:spPr>
        <p:txBody>
          <a:bodyPr>
            <a:normAutofit fontScale="90000"/>
          </a:bodyPr>
          <a:lstStyle/>
          <a:p>
            <a:r>
              <a:rPr lang="hu-HU" sz="4000" dirty="0" err="1"/>
              <a:t>Krisenintervention</a:t>
            </a:r>
            <a:br>
              <a:rPr lang="hu-HU" sz="4000" dirty="0"/>
            </a:br>
            <a:r>
              <a:rPr lang="hu-HU" altLang="hu-HU" sz="3100" dirty="0"/>
              <a:t>= </a:t>
            </a:r>
            <a:r>
              <a:rPr lang="hu-HU" altLang="hu-HU" sz="3100" dirty="0" err="1">
                <a:solidFill>
                  <a:schemeClr val="tx2"/>
                </a:solidFill>
              </a:rPr>
              <a:t>Psychologische</a:t>
            </a:r>
            <a:r>
              <a:rPr lang="hu-HU" altLang="hu-HU" sz="3100" dirty="0">
                <a:solidFill>
                  <a:schemeClr val="tx2"/>
                </a:solidFill>
              </a:rPr>
              <a:t> ‘Erste-</a:t>
            </a:r>
            <a:r>
              <a:rPr lang="hu-HU" altLang="hu-HU" sz="3100" dirty="0" err="1">
                <a:solidFill>
                  <a:schemeClr val="tx2"/>
                </a:solidFill>
              </a:rPr>
              <a:t>Hilfe</a:t>
            </a:r>
            <a:r>
              <a:rPr lang="hu-HU" altLang="hu-HU" sz="3600" dirty="0">
                <a:solidFill>
                  <a:schemeClr val="tx2"/>
                </a:solidFill>
              </a:rPr>
              <a:t>’</a:t>
            </a:r>
            <a:endParaRPr lang="hu-HU" sz="3600" dirty="0"/>
          </a:p>
        </p:txBody>
      </p:sp>
      <p:sp>
        <p:nvSpPr>
          <p:cNvPr id="3" name="Rectangle 3"/>
          <p:cNvSpPr txBox="1">
            <a:spLocks noChangeArrowheads="1"/>
          </p:cNvSpPr>
          <p:nvPr/>
        </p:nvSpPr>
        <p:spPr>
          <a:xfrm>
            <a:off x="323850" y="1447800"/>
            <a:ext cx="882015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
            </a:pPr>
            <a:r>
              <a:rPr lang="hu-HU" altLang="hu-HU" sz="2800" dirty="0" err="1"/>
              <a:t>Rascher</a:t>
            </a:r>
            <a:r>
              <a:rPr lang="hu-HU" altLang="hu-HU" sz="2800" dirty="0"/>
              <a:t> Beginn, feste Terminvereinbarung</a:t>
            </a:r>
          </a:p>
          <a:p>
            <a:pPr>
              <a:lnSpc>
                <a:spcPct val="80000"/>
              </a:lnSpc>
              <a:buFont typeface="Wingdings" panose="05000000000000000000" pitchFamily="2" charset="2"/>
              <a:buChar char="§"/>
            </a:pPr>
            <a:r>
              <a:rPr lang="hu-HU" altLang="hu-HU" sz="2800" dirty="0"/>
              <a:t>Suizidpakt</a:t>
            </a:r>
          </a:p>
          <a:p>
            <a:pPr>
              <a:lnSpc>
                <a:spcPct val="80000"/>
              </a:lnSpc>
              <a:buFont typeface="Wingdings" panose="05000000000000000000" pitchFamily="2" charset="2"/>
              <a:buChar char="§"/>
            </a:pPr>
            <a:r>
              <a:rPr lang="hu-HU" altLang="hu-HU" sz="2800" dirty="0"/>
              <a:t>Setting: Flexibilit</a:t>
            </a:r>
            <a:r>
              <a:rPr lang="de-DE" sz="2800" dirty="0"/>
              <a:t>ä</a:t>
            </a:r>
            <a:r>
              <a:rPr lang="hu-HU" altLang="hu-HU" sz="2800" dirty="0"/>
              <a:t>t</a:t>
            </a:r>
          </a:p>
          <a:p>
            <a:pPr lvl="1" indent="-342900">
              <a:lnSpc>
                <a:spcPct val="80000"/>
              </a:lnSpc>
              <a:buFont typeface="Wingdings" panose="05000000000000000000" pitchFamily="2" charset="2"/>
              <a:buChar char="§"/>
            </a:pPr>
            <a:r>
              <a:rPr lang="hu-HU" altLang="hu-HU" sz="2000" dirty="0"/>
              <a:t>Störungsfreie Atmosph</a:t>
            </a:r>
            <a:r>
              <a:rPr lang="de-DE" sz="2000" dirty="0"/>
              <a:t>ä</a:t>
            </a:r>
            <a:r>
              <a:rPr lang="hu-HU" altLang="hu-HU" sz="2000" dirty="0"/>
              <a:t>re</a:t>
            </a:r>
          </a:p>
          <a:p>
            <a:pPr lvl="1" indent="-342900">
              <a:lnSpc>
                <a:spcPct val="80000"/>
              </a:lnSpc>
              <a:buFont typeface="Wingdings" panose="05000000000000000000" pitchFamily="2" charset="2"/>
              <a:buChar char="§"/>
            </a:pPr>
            <a:r>
              <a:rPr lang="hu-HU" altLang="hu-HU" sz="2000" dirty="0"/>
              <a:t>Face to face, Telefon</a:t>
            </a:r>
          </a:p>
          <a:p>
            <a:pPr lvl="1" indent="-342900">
              <a:lnSpc>
                <a:spcPct val="80000"/>
              </a:lnSpc>
              <a:buFont typeface="Wingdings" panose="05000000000000000000" pitchFamily="2" charset="2"/>
              <a:buChar char="§"/>
            </a:pPr>
            <a:r>
              <a:rPr lang="hu-HU" altLang="hu-HU" sz="2000" dirty="0"/>
              <a:t>Kurzfristig</a:t>
            </a:r>
          </a:p>
          <a:p>
            <a:pPr>
              <a:lnSpc>
                <a:spcPct val="80000"/>
              </a:lnSpc>
              <a:buFont typeface="Wingdings" panose="05000000000000000000" pitchFamily="2" charset="2"/>
              <a:buChar char="§"/>
            </a:pPr>
            <a:r>
              <a:rPr lang="hu-HU" altLang="hu-HU" sz="2800" dirty="0"/>
              <a:t>Haltung: Helfer – Klient </a:t>
            </a:r>
          </a:p>
          <a:p>
            <a:pPr lvl="1" indent="-342900">
              <a:lnSpc>
                <a:spcPct val="80000"/>
              </a:lnSpc>
              <a:buFont typeface="Wingdings" panose="05000000000000000000" pitchFamily="2" charset="2"/>
              <a:buChar char="§"/>
            </a:pPr>
            <a:r>
              <a:rPr lang="hu-HU" altLang="hu-HU" sz="2000" dirty="0"/>
              <a:t>Vorbehaltloses Akzeptieren </a:t>
            </a:r>
          </a:p>
          <a:p>
            <a:pPr lvl="1" indent="-342900">
              <a:lnSpc>
                <a:spcPct val="80000"/>
              </a:lnSpc>
              <a:buFont typeface="Wingdings" panose="05000000000000000000" pitchFamily="2" charset="2"/>
              <a:buChar char="§"/>
            </a:pPr>
            <a:r>
              <a:rPr lang="hu-HU" altLang="hu-HU" sz="2000" dirty="0"/>
              <a:t>Hohe Aktivit</a:t>
            </a:r>
            <a:r>
              <a:rPr lang="de-DE" sz="2000" dirty="0"/>
              <a:t>ä</a:t>
            </a:r>
            <a:r>
              <a:rPr lang="hu-HU" sz="2000" dirty="0"/>
              <a:t>t des Helfers: aktiv, direktiv, handlungs-/lösungsorientiert</a:t>
            </a:r>
          </a:p>
          <a:p>
            <a:pPr lvl="1" indent="-342900">
              <a:lnSpc>
                <a:spcPct val="80000"/>
              </a:lnSpc>
              <a:buFont typeface="Wingdings" panose="05000000000000000000" pitchFamily="2" charset="2"/>
              <a:buChar char="§"/>
            </a:pPr>
            <a:r>
              <a:rPr lang="hu-HU" altLang="hu-HU" sz="2000" dirty="0"/>
              <a:t>Aktive Einbeziehung des Umfeldes</a:t>
            </a:r>
          </a:p>
          <a:p>
            <a:pPr>
              <a:lnSpc>
                <a:spcPct val="80000"/>
              </a:lnSpc>
              <a:buFont typeface="Wingdings" panose="05000000000000000000" pitchFamily="2" charset="2"/>
              <a:buChar char="§"/>
            </a:pPr>
            <a:r>
              <a:rPr lang="hu-HU" altLang="hu-HU" sz="2800" dirty="0"/>
              <a:t>Fokus: auf die aktuelle Situation </a:t>
            </a:r>
            <a:r>
              <a:rPr lang="hu-HU" altLang="hu-HU" sz="2000" dirty="0"/>
              <a:t>(Hier und Jetzt)</a:t>
            </a:r>
            <a:endParaRPr lang="hu-HU" altLang="hu-HU" sz="2800" dirty="0"/>
          </a:p>
          <a:p>
            <a:pPr>
              <a:lnSpc>
                <a:spcPct val="80000"/>
              </a:lnSpc>
              <a:buFont typeface="Wingdings" panose="05000000000000000000" pitchFamily="2" charset="2"/>
              <a:buChar char="§"/>
            </a:pPr>
            <a:r>
              <a:rPr lang="hu-HU" altLang="hu-HU" sz="2800" dirty="0"/>
              <a:t>Methoden: Flexibilit</a:t>
            </a:r>
            <a:r>
              <a:rPr lang="de-DE" sz="2800" dirty="0"/>
              <a:t>ä</a:t>
            </a:r>
            <a:r>
              <a:rPr lang="hu-HU" altLang="hu-HU" sz="2800" dirty="0"/>
              <a:t>t! </a:t>
            </a:r>
          </a:p>
          <a:p>
            <a:pPr lvl="1" indent="-342900">
              <a:lnSpc>
                <a:spcPct val="80000"/>
              </a:lnSpc>
              <a:buFont typeface="Wingdings" panose="05000000000000000000" pitchFamily="2" charset="2"/>
              <a:buChar char="§"/>
            </a:pPr>
            <a:r>
              <a:rPr lang="hu-HU" altLang="hu-HU" sz="2000" dirty="0"/>
              <a:t>Entlastung, </a:t>
            </a:r>
            <a:r>
              <a:rPr lang="hu-HU" sz="2000" dirty="0"/>
              <a:t>Beruhigung, </a:t>
            </a:r>
            <a:r>
              <a:rPr lang="hu-HU" altLang="hu-HU" sz="2000" dirty="0"/>
              <a:t>Suggestion, Kl</a:t>
            </a:r>
            <a:r>
              <a:rPr lang="de-DE" sz="2000" dirty="0"/>
              <a:t>ä</a:t>
            </a:r>
            <a:r>
              <a:rPr lang="hu-HU" sz="2000" dirty="0"/>
              <a:t>rung, Umdeutung, Mobilisierung, ‚Containing’...</a:t>
            </a:r>
          </a:p>
          <a:p>
            <a:pPr marL="0" indent="0">
              <a:lnSpc>
                <a:spcPct val="80000"/>
              </a:lnSpc>
              <a:buNone/>
            </a:pPr>
            <a:endParaRPr lang="hu-HU" altLang="hu-HU" sz="2400" dirty="0"/>
          </a:p>
          <a:p>
            <a:pPr marL="0" indent="0">
              <a:lnSpc>
                <a:spcPct val="80000"/>
              </a:lnSpc>
              <a:buNone/>
            </a:pPr>
            <a:endParaRPr lang="hu-HU" altLang="hu-HU" sz="2400" dirty="0"/>
          </a:p>
          <a:p>
            <a:pPr marL="0" indent="0">
              <a:lnSpc>
                <a:spcPct val="80000"/>
              </a:lnSpc>
              <a:buNone/>
            </a:pPr>
            <a:endParaRPr lang="hu-HU" altLang="hu-HU" sz="2600" dirty="0"/>
          </a:p>
        </p:txBody>
      </p:sp>
    </p:spTree>
    <p:extLst>
      <p:ext uri="{BB962C8B-B14F-4D97-AF65-F5344CB8AC3E}">
        <p14:creationId xmlns:p14="http://schemas.microsoft.com/office/powerpoint/2010/main" val="335254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a:solidFill>
              <a:schemeClr val="tx1"/>
            </a:solidFill>
          </a:ln>
        </p:spPr>
        <p:txBody>
          <a:bodyPr/>
          <a:lstStyle/>
          <a:p>
            <a:r>
              <a:rPr lang="hu-HU" dirty="0"/>
              <a:t>Krise</a:t>
            </a:r>
          </a:p>
        </p:txBody>
      </p:sp>
      <p:sp>
        <p:nvSpPr>
          <p:cNvPr id="4" name="Rectangle 3"/>
          <p:cNvSpPr txBox="1">
            <a:spLocks noChangeArrowheads="1"/>
          </p:cNvSpPr>
          <p:nvPr/>
        </p:nvSpPr>
        <p:spPr>
          <a:xfrm>
            <a:off x="457200" y="1484313"/>
            <a:ext cx="8496300" cy="5145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buFont typeface="Wingdings" pitchFamily="2" charset="2"/>
              <a:buChar char="§"/>
            </a:pPr>
            <a:r>
              <a:rPr lang="hu-HU" altLang="hu-HU" i="1" dirty="0"/>
              <a:t>krínein</a:t>
            </a:r>
            <a:r>
              <a:rPr lang="hu-HU" altLang="hu-HU" dirty="0"/>
              <a:t> </a:t>
            </a:r>
            <a:r>
              <a:rPr lang="hu-HU" altLang="hu-HU" sz="2400" dirty="0"/>
              <a:t>(Griechisch):</a:t>
            </a:r>
            <a:r>
              <a:rPr lang="hu-HU" altLang="hu-HU" dirty="0"/>
              <a:t> </a:t>
            </a:r>
            <a:r>
              <a:rPr lang="hu-HU" altLang="hu-HU" sz="2800" dirty="0"/>
              <a:t>„Wendepunkt”, „(Ent)scheidung” </a:t>
            </a:r>
          </a:p>
          <a:p>
            <a:pPr marL="261938" indent="-261938">
              <a:buFont typeface="Wingdings" pitchFamily="2" charset="2"/>
              <a:buChar char="§"/>
            </a:pPr>
            <a:r>
              <a:rPr lang="hu-HU" altLang="hu-HU" dirty="0"/>
              <a:t>Wirtschaftliche, politische, finanzielle, soziale… </a:t>
            </a:r>
            <a:r>
              <a:rPr lang="hu-HU" altLang="hu-HU" b="1" dirty="0">
                <a:solidFill>
                  <a:schemeClr val="tx2"/>
                </a:solidFill>
              </a:rPr>
              <a:t>emotionale/psychische</a:t>
            </a:r>
          </a:p>
          <a:p>
            <a:pPr marL="261938" indent="-261938">
              <a:buFont typeface="Wingdings" pitchFamily="2" charset="2"/>
              <a:buChar char="§"/>
            </a:pPr>
            <a:endParaRPr lang="hu-HU" altLang="hu-HU" b="1" dirty="0">
              <a:solidFill>
                <a:schemeClr val="tx2"/>
              </a:solidFill>
            </a:endParaRPr>
          </a:p>
          <a:p>
            <a:pPr marL="261938" indent="-261938">
              <a:buFont typeface="Wingdings" pitchFamily="2" charset="2"/>
              <a:buChar char="§"/>
            </a:pPr>
            <a:r>
              <a:rPr lang="hu-HU" altLang="hu-HU" dirty="0"/>
              <a:t>4 </a:t>
            </a:r>
            <a:r>
              <a:rPr lang="hu-HU" altLang="hu-HU" b="1" dirty="0">
                <a:solidFill>
                  <a:schemeClr val="tx2"/>
                </a:solidFill>
              </a:rPr>
              <a:t>Qualitäten</a:t>
            </a:r>
          </a:p>
          <a:p>
            <a:pPr marL="798513" lvl="1" indent="-357188">
              <a:buFont typeface="Wingdings" pitchFamily="2" charset="2"/>
              <a:buChar char="§"/>
            </a:pPr>
            <a:r>
              <a:rPr lang="hu-HU" altLang="hu-HU" dirty="0"/>
              <a:t>Überraschend, gef</a:t>
            </a:r>
            <a:r>
              <a:rPr lang="de-DE" dirty="0"/>
              <a:t>ä</a:t>
            </a:r>
            <a:r>
              <a:rPr lang="hu-HU" altLang="hu-HU" dirty="0"/>
              <a:t>hrlich</a:t>
            </a:r>
          </a:p>
          <a:p>
            <a:pPr marL="798513" lvl="1" indent="-357188">
              <a:buFont typeface="Wingdings" pitchFamily="2" charset="2"/>
              <a:buChar char="§"/>
            </a:pPr>
            <a:r>
              <a:rPr lang="hu-HU" altLang="hu-HU" dirty="0"/>
              <a:t>Unsicherheit, Instabilität</a:t>
            </a:r>
          </a:p>
          <a:p>
            <a:pPr marL="798513" lvl="1" indent="-357188">
              <a:buFont typeface="Wingdings" pitchFamily="2" charset="2"/>
              <a:buChar char="§"/>
            </a:pPr>
            <a:r>
              <a:rPr lang="hu-HU" altLang="hu-HU" dirty="0"/>
              <a:t>Bedrohend</a:t>
            </a:r>
          </a:p>
          <a:p>
            <a:pPr marL="798513" lvl="1" indent="-357188">
              <a:buFont typeface="Wingdings" pitchFamily="2" charset="2"/>
              <a:buChar char="§"/>
            </a:pPr>
            <a:r>
              <a:rPr lang="hu-HU" altLang="hu-HU" dirty="0"/>
              <a:t>Fördert Ver</a:t>
            </a:r>
            <a:r>
              <a:rPr lang="de-DE" dirty="0"/>
              <a:t>ä</a:t>
            </a:r>
            <a:r>
              <a:rPr lang="hu-HU" altLang="hu-HU" dirty="0"/>
              <a:t>nderung</a:t>
            </a:r>
          </a:p>
        </p:txBody>
      </p:sp>
      <p:pic>
        <p:nvPicPr>
          <p:cNvPr id="6" name="Kép 3" descr="5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860800"/>
            <a:ext cx="574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ép 4" descr="6A5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463" y="3933825"/>
            <a:ext cx="5381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6"/>
          <p:cNvSpPr txBox="1">
            <a:spLocks noChangeArrowheads="1"/>
          </p:cNvSpPr>
          <p:nvPr/>
        </p:nvSpPr>
        <p:spPr bwMode="auto">
          <a:xfrm>
            <a:off x="5715000" y="3644900"/>
            <a:ext cx="2817813" cy="18466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hu-HU" altLang="hu-HU" dirty="0">
                <a:solidFill>
                  <a:schemeClr val="tx2"/>
                </a:solidFill>
              </a:rPr>
              <a:t>Chinese</a:t>
            </a:r>
          </a:p>
          <a:p>
            <a:pPr algn="ctr" eaLnBrk="1" hangingPunct="1"/>
            <a:endParaRPr lang="hu-HU" altLang="hu-HU" dirty="0"/>
          </a:p>
          <a:p>
            <a:pPr algn="ctr" eaLnBrk="1" hangingPunct="1"/>
            <a:endParaRPr lang="hu-HU" altLang="hu-HU" dirty="0"/>
          </a:p>
          <a:p>
            <a:pPr algn="ctr" eaLnBrk="1" hangingPunct="1"/>
            <a:r>
              <a:rPr lang="hu-HU" altLang="hu-HU" dirty="0"/>
              <a:t>wēi jī </a:t>
            </a:r>
            <a:endParaRPr lang="hu-HU" altLang="hu-HU" sz="1800" dirty="0"/>
          </a:p>
          <a:p>
            <a:pPr algn="ctr" eaLnBrk="1" hangingPunct="1"/>
            <a:r>
              <a:rPr lang="hu-HU" altLang="hu-HU" sz="1800" dirty="0"/>
              <a:t>Destruktion – Konstruktion</a:t>
            </a:r>
          </a:p>
        </p:txBody>
      </p:sp>
    </p:spTree>
    <p:extLst>
      <p:ext uri="{BB962C8B-B14F-4D97-AF65-F5344CB8AC3E}">
        <p14:creationId xmlns:p14="http://schemas.microsoft.com/office/powerpoint/2010/main" val="325695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a:solidFill>
              <a:schemeClr val="tx1"/>
            </a:solidFill>
          </a:ln>
        </p:spPr>
        <p:txBody>
          <a:bodyPr/>
          <a:lstStyle/>
          <a:p>
            <a:r>
              <a:rPr lang="hu-HU" dirty="0"/>
              <a:t>Zwei Konzepte</a:t>
            </a:r>
          </a:p>
        </p:txBody>
      </p:sp>
      <p:sp>
        <p:nvSpPr>
          <p:cNvPr id="4" name="Rectangle 3"/>
          <p:cNvSpPr>
            <a:spLocks noGrp="1" noChangeArrowheads="1"/>
          </p:cNvSpPr>
          <p:nvPr>
            <p:ph idx="1"/>
          </p:nvPr>
        </p:nvSpPr>
        <p:spPr>
          <a:xfrm>
            <a:off x="381000" y="1600200"/>
            <a:ext cx="8229600" cy="4953000"/>
          </a:xfrm>
        </p:spPr>
        <p:txBody>
          <a:bodyPr>
            <a:normAutofit/>
          </a:bodyPr>
          <a:lstStyle/>
          <a:p>
            <a:pPr marL="261938" indent="-261938" eaLnBrk="1" hangingPunct="1">
              <a:buFont typeface="Wingdings" pitchFamily="2" charset="2"/>
              <a:buChar char="§"/>
            </a:pPr>
            <a:r>
              <a:rPr lang="hu-HU" altLang="hu-HU" b="1" dirty="0" err="1">
                <a:solidFill>
                  <a:schemeClr val="tx2"/>
                </a:solidFill>
              </a:rPr>
              <a:t>Medizinische</a:t>
            </a:r>
            <a:r>
              <a:rPr lang="hu-HU" altLang="hu-HU" b="1" dirty="0">
                <a:solidFill>
                  <a:schemeClr val="tx2"/>
                </a:solidFill>
              </a:rPr>
              <a:t> </a:t>
            </a:r>
            <a:r>
              <a:rPr lang="hu-HU" altLang="hu-HU" b="1" dirty="0" err="1">
                <a:solidFill>
                  <a:schemeClr val="tx2"/>
                </a:solidFill>
              </a:rPr>
              <a:t>Konzept</a:t>
            </a:r>
            <a:r>
              <a:rPr lang="hu-HU" altLang="hu-HU" b="1" dirty="0">
                <a:solidFill>
                  <a:schemeClr val="tx2"/>
                </a:solidFill>
              </a:rPr>
              <a:t> </a:t>
            </a:r>
            <a:r>
              <a:rPr lang="hu-HU" altLang="hu-HU" dirty="0">
                <a:solidFill>
                  <a:schemeClr val="tx2"/>
                </a:solidFill>
              </a:rPr>
              <a:t>= Anpassungsstörung</a:t>
            </a:r>
          </a:p>
          <a:p>
            <a:pPr marL="798513" lvl="1" indent="-357188" eaLnBrk="1" hangingPunct="1">
              <a:buFont typeface="Wingdings" pitchFamily="2" charset="2"/>
              <a:buChar char="§"/>
            </a:pPr>
            <a:r>
              <a:rPr lang="hu-HU" altLang="hu-HU" dirty="0"/>
              <a:t>Symptome</a:t>
            </a:r>
          </a:p>
          <a:p>
            <a:pPr marL="798513" lvl="1" indent="-357188" eaLnBrk="1" hangingPunct="1">
              <a:buFont typeface="Wingdings" pitchFamily="2" charset="2"/>
              <a:buChar char="§"/>
            </a:pPr>
            <a:r>
              <a:rPr lang="hu-HU" altLang="hu-HU" dirty="0"/>
              <a:t>Diagnosis (Störung)</a:t>
            </a:r>
          </a:p>
          <a:p>
            <a:pPr marL="798513" lvl="1" indent="-357188" eaLnBrk="1" hangingPunct="1">
              <a:buFont typeface="Wingdings" pitchFamily="2" charset="2"/>
              <a:buChar char="§"/>
            </a:pPr>
            <a:r>
              <a:rPr lang="hu-HU" altLang="hu-HU" dirty="0"/>
              <a:t>Behandlung (Medikamente)</a:t>
            </a:r>
          </a:p>
          <a:p>
            <a:pPr marL="798513" lvl="1" indent="-357188" eaLnBrk="1" hangingPunct="1">
              <a:buFont typeface="Wingdings" pitchFamily="2" charset="2"/>
              <a:buChar char="§"/>
            </a:pPr>
            <a:endParaRPr lang="hu-HU" altLang="hu-HU" dirty="0"/>
          </a:p>
          <a:p>
            <a:pPr marL="261938" indent="-261938" eaLnBrk="1" hangingPunct="1">
              <a:buFont typeface="Wingdings" pitchFamily="2" charset="2"/>
              <a:buChar char="§"/>
            </a:pPr>
            <a:r>
              <a:rPr lang="hu-HU" altLang="hu-HU" b="1" dirty="0">
                <a:solidFill>
                  <a:schemeClr val="tx2"/>
                </a:solidFill>
              </a:rPr>
              <a:t>Psychologische Konzepte </a:t>
            </a:r>
            <a:r>
              <a:rPr lang="hu-HU" altLang="hu-HU" dirty="0">
                <a:solidFill>
                  <a:schemeClr val="tx2"/>
                </a:solidFill>
              </a:rPr>
              <a:t>= Emotionale Krise</a:t>
            </a:r>
          </a:p>
          <a:p>
            <a:pPr marL="798513" lvl="1" indent="-357188" eaLnBrk="1" hangingPunct="1">
              <a:buFont typeface="Wingdings" pitchFamily="2" charset="2"/>
              <a:buChar char="§"/>
            </a:pPr>
            <a:r>
              <a:rPr lang="hu-HU" altLang="hu-HU" dirty="0"/>
              <a:t>Probleme</a:t>
            </a:r>
          </a:p>
          <a:p>
            <a:pPr marL="798513" lvl="1" indent="-357188" eaLnBrk="1" hangingPunct="1">
              <a:buFont typeface="Wingdings" pitchFamily="2" charset="2"/>
              <a:buChar char="§"/>
            </a:pPr>
            <a:r>
              <a:rPr lang="hu-HU" altLang="hu-HU" dirty="0"/>
              <a:t>Vorübergehender exsistenzieller Zustand</a:t>
            </a:r>
          </a:p>
          <a:p>
            <a:pPr marL="798513" lvl="1" indent="-357188" eaLnBrk="1" hangingPunct="1">
              <a:buFont typeface="Wingdings" pitchFamily="2" charset="2"/>
              <a:buChar char="§"/>
            </a:pPr>
            <a:r>
              <a:rPr lang="hu-HU" altLang="hu-HU" dirty="0"/>
              <a:t>Hilfe (Krisenintervention)</a:t>
            </a:r>
          </a:p>
        </p:txBody>
      </p:sp>
    </p:spTree>
    <p:extLst>
      <p:ext uri="{BB962C8B-B14F-4D97-AF65-F5344CB8AC3E}">
        <p14:creationId xmlns:p14="http://schemas.microsoft.com/office/powerpoint/2010/main" val="272061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a:solidFill>
              <a:schemeClr val="tx1"/>
            </a:solidFill>
          </a:ln>
        </p:spPr>
        <p:txBody>
          <a:bodyPr/>
          <a:lstStyle/>
          <a:p>
            <a:r>
              <a:rPr lang="hu-HU" dirty="0"/>
              <a:t>Krise Typen </a:t>
            </a:r>
          </a:p>
        </p:txBody>
      </p:sp>
      <p:sp>
        <p:nvSpPr>
          <p:cNvPr id="3" name="Rectangle 3"/>
          <p:cNvSpPr txBox="1">
            <a:spLocks noChangeArrowheads="1"/>
          </p:cNvSpPr>
          <p:nvPr/>
        </p:nvSpPr>
        <p:spPr>
          <a:xfrm>
            <a:off x="323850" y="1371600"/>
            <a:ext cx="8496300" cy="53006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lnSpc>
                <a:spcPct val="90000"/>
              </a:lnSpc>
              <a:buFont typeface="Wingdings" pitchFamily="2" charset="2"/>
              <a:buChar char="§"/>
            </a:pPr>
            <a:r>
              <a:rPr lang="hu-HU" altLang="hu-HU" sz="3400" b="1" dirty="0"/>
              <a:t>Traumatische und Veränderungskrisen </a:t>
            </a:r>
            <a:r>
              <a:rPr lang="hu-HU" altLang="hu-HU" b="1" dirty="0"/>
              <a:t>(</a:t>
            </a:r>
            <a:r>
              <a:rPr lang="hu-HU" altLang="hu-HU" b="1" i="1" dirty="0"/>
              <a:t>Cullberg</a:t>
            </a:r>
            <a:r>
              <a:rPr lang="hu-HU" altLang="hu-HU" b="1" dirty="0"/>
              <a:t>, </a:t>
            </a:r>
            <a:r>
              <a:rPr lang="hu-HU" altLang="hu-HU" b="1" i="1" dirty="0"/>
              <a:t>Caplan</a:t>
            </a:r>
            <a:r>
              <a:rPr lang="hu-HU" altLang="hu-HU" b="1" dirty="0"/>
              <a:t>)</a:t>
            </a:r>
            <a:endParaRPr lang="hu-HU" altLang="hu-HU" sz="3400" b="1" dirty="0"/>
          </a:p>
          <a:p>
            <a:pPr marL="798513" lvl="1" indent="-357188">
              <a:lnSpc>
                <a:spcPct val="90000"/>
              </a:lnSpc>
              <a:buFont typeface="Wingdings" pitchFamily="2" charset="2"/>
              <a:buChar char="§"/>
            </a:pPr>
            <a:r>
              <a:rPr lang="hu-HU" altLang="hu-HU" dirty="0"/>
              <a:t>Negatives Ereignis, Stress, Trauma, Verlust,  Trauer</a:t>
            </a:r>
          </a:p>
          <a:p>
            <a:pPr marL="798513" lvl="1" indent="-357188">
              <a:lnSpc>
                <a:spcPct val="90000"/>
              </a:lnSpc>
              <a:buFont typeface="Wingdings" pitchFamily="2" charset="2"/>
              <a:buChar char="§"/>
            </a:pPr>
            <a:r>
              <a:rPr lang="hu-HU" altLang="hu-HU" dirty="0"/>
              <a:t>Lebensveränderungen</a:t>
            </a:r>
          </a:p>
          <a:p>
            <a:pPr marL="261938" indent="-261938">
              <a:lnSpc>
                <a:spcPct val="90000"/>
              </a:lnSpc>
              <a:buFont typeface="Wingdings" pitchFamily="2" charset="2"/>
              <a:buChar char="§"/>
            </a:pPr>
            <a:r>
              <a:rPr lang="hu-HU" altLang="hu-HU" sz="3400" b="1" dirty="0"/>
              <a:t>Psychosoziale-/Entwicklungskrisen </a:t>
            </a:r>
            <a:r>
              <a:rPr lang="hu-HU" altLang="hu-HU" b="1" dirty="0"/>
              <a:t>(</a:t>
            </a:r>
            <a:r>
              <a:rPr lang="hu-HU" altLang="hu-HU" b="1" i="1" dirty="0"/>
              <a:t>Erikson</a:t>
            </a:r>
            <a:r>
              <a:rPr lang="hu-HU" altLang="hu-HU" b="1" dirty="0"/>
              <a:t>)</a:t>
            </a:r>
          </a:p>
          <a:p>
            <a:pPr marL="798513" lvl="1" indent="-357188">
              <a:lnSpc>
                <a:spcPct val="90000"/>
              </a:lnSpc>
              <a:buFont typeface="Wingdings" pitchFamily="2" charset="2"/>
              <a:buChar char="§"/>
            </a:pPr>
            <a:r>
              <a:rPr lang="hu-HU" altLang="hu-HU" dirty="0"/>
              <a:t>8 Entwicklungsperioden</a:t>
            </a:r>
          </a:p>
          <a:p>
            <a:pPr marL="798513" lvl="1" indent="-357188">
              <a:lnSpc>
                <a:spcPct val="90000"/>
              </a:lnSpc>
              <a:buFont typeface="Wingdings" pitchFamily="2" charset="2"/>
              <a:buChar char="§"/>
            </a:pPr>
            <a:r>
              <a:rPr lang="hu-HU" altLang="hu-HU" dirty="0"/>
              <a:t>Kritische Zeitperioden um den Stufen</a:t>
            </a:r>
          </a:p>
          <a:p>
            <a:pPr marL="261938" indent="-261938">
              <a:lnSpc>
                <a:spcPct val="90000"/>
              </a:lnSpc>
              <a:buFont typeface="Wingdings" pitchFamily="2" charset="2"/>
              <a:buChar char="§"/>
            </a:pPr>
            <a:r>
              <a:rPr lang="hu-HU" altLang="hu-HU" sz="3400" b="1" dirty="0"/>
              <a:t>Krisenmatrix </a:t>
            </a:r>
            <a:r>
              <a:rPr lang="hu-HU" altLang="hu-HU" b="1" dirty="0"/>
              <a:t>(</a:t>
            </a:r>
            <a:r>
              <a:rPr lang="hu-HU" altLang="hu-HU" b="1" i="1" dirty="0"/>
              <a:t>Jacobson</a:t>
            </a:r>
            <a:r>
              <a:rPr lang="hu-HU" altLang="hu-HU" b="1" dirty="0"/>
              <a:t>)</a:t>
            </a:r>
          </a:p>
          <a:p>
            <a:pPr marL="798513" lvl="1" indent="-357188">
              <a:lnSpc>
                <a:spcPct val="90000"/>
              </a:lnSpc>
              <a:buFont typeface="Wingdings" pitchFamily="2" charset="2"/>
              <a:buChar char="§"/>
            </a:pPr>
            <a:r>
              <a:rPr lang="hu-HU" altLang="hu-HU" dirty="0"/>
              <a:t>Obene assoziiert</a:t>
            </a:r>
          </a:p>
          <a:p>
            <a:pPr marL="798513" lvl="1" indent="-357188">
              <a:lnSpc>
                <a:spcPct val="90000"/>
              </a:lnSpc>
              <a:buFont typeface="Wingdings" pitchFamily="2" charset="2"/>
              <a:buChar char="§"/>
            </a:pPr>
            <a:r>
              <a:rPr lang="hu-HU" altLang="hu-HU" dirty="0"/>
              <a:t>Gefährlich (Suizidalität)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5031256"/>
            <a:ext cx="2305050" cy="152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28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07963"/>
            <a:ext cx="8229600" cy="706437"/>
          </a:xfrm>
          <a:ln>
            <a:solidFill>
              <a:schemeClr val="tx1"/>
            </a:solidFill>
          </a:ln>
        </p:spPr>
        <p:txBody>
          <a:bodyPr anchorCtr="1"/>
          <a:lstStyle/>
          <a:p>
            <a:pPr eaLnBrk="1" hangingPunct="1"/>
            <a:r>
              <a:rPr lang="hu-HU" altLang="hu-HU" sz="3200" b="1" dirty="0"/>
              <a:t>Holmes-Rahe Stress Skala</a:t>
            </a:r>
          </a:p>
        </p:txBody>
      </p:sp>
      <p:sp>
        <p:nvSpPr>
          <p:cNvPr id="4" name="Rectangle 3"/>
          <p:cNvSpPr txBox="1">
            <a:spLocks noChangeArrowheads="1"/>
          </p:cNvSpPr>
          <p:nvPr/>
        </p:nvSpPr>
        <p:spPr>
          <a:xfrm>
            <a:off x="323850" y="1219201"/>
            <a:ext cx="3960813" cy="54498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lnSpc>
                <a:spcPct val="90000"/>
              </a:lnSpc>
              <a:buFont typeface="Wingdings" pitchFamily="2" charset="2"/>
              <a:buChar char="§"/>
            </a:pPr>
            <a:r>
              <a:rPr lang="hu-HU" altLang="hu-HU" sz="2600" dirty="0"/>
              <a:t>Tod des Patners/Kindes </a:t>
            </a:r>
            <a:r>
              <a:rPr lang="hu-HU" altLang="hu-HU" sz="2600" dirty="0">
                <a:solidFill>
                  <a:schemeClr val="folHlink"/>
                </a:solidFill>
              </a:rPr>
              <a:t>(100)</a:t>
            </a:r>
          </a:p>
          <a:p>
            <a:pPr marL="261938" indent="-261938">
              <a:lnSpc>
                <a:spcPct val="90000"/>
              </a:lnSpc>
              <a:buFont typeface="Wingdings" pitchFamily="2" charset="2"/>
              <a:buChar char="§"/>
            </a:pPr>
            <a:r>
              <a:rPr lang="hu-HU" altLang="hu-HU" sz="2600" dirty="0"/>
              <a:t>Scheidung </a:t>
            </a:r>
            <a:r>
              <a:rPr lang="hu-HU" altLang="hu-HU" sz="2600" dirty="0">
                <a:solidFill>
                  <a:schemeClr val="folHlink"/>
                </a:solidFill>
              </a:rPr>
              <a:t>(73)</a:t>
            </a:r>
          </a:p>
          <a:p>
            <a:pPr marL="261938" indent="-261938">
              <a:lnSpc>
                <a:spcPct val="90000"/>
              </a:lnSpc>
              <a:buFont typeface="Wingdings" pitchFamily="2" charset="2"/>
              <a:buChar char="§"/>
            </a:pPr>
            <a:r>
              <a:rPr lang="hu-HU" altLang="hu-HU" sz="2600" dirty="0"/>
              <a:t>Inhaftierung  </a:t>
            </a:r>
            <a:r>
              <a:rPr lang="hu-HU" altLang="hu-HU" sz="2600" dirty="0">
                <a:solidFill>
                  <a:schemeClr val="folHlink"/>
                </a:solidFill>
              </a:rPr>
              <a:t>(65)</a:t>
            </a:r>
          </a:p>
          <a:p>
            <a:pPr marL="261938" indent="-261938">
              <a:lnSpc>
                <a:spcPct val="90000"/>
              </a:lnSpc>
              <a:buFont typeface="Wingdings" pitchFamily="2" charset="2"/>
              <a:buChar char="§"/>
            </a:pPr>
            <a:r>
              <a:rPr lang="hu-HU" altLang="hu-HU" sz="2600" dirty="0"/>
              <a:t>Tod eines nahen Verwandten </a:t>
            </a:r>
            <a:r>
              <a:rPr lang="hu-HU" altLang="hu-HU" sz="2600" dirty="0">
                <a:solidFill>
                  <a:schemeClr val="folHlink"/>
                </a:solidFill>
              </a:rPr>
              <a:t>(63)</a:t>
            </a:r>
          </a:p>
          <a:p>
            <a:pPr marL="261938" indent="-261938">
              <a:lnSpc>
                <a:spcPct val="90000"/>
              </a:lnSpc>
              <a:buFont typeface="Wingdings" pitchFamily="2" charset="2"/>
              <a:buChar char="§"/>
            </a:pPr>
            <a:r>
              <a:rPr lang="hu-HU" altLang="hu-HU" sz="2600" dirty="0"/>
              <a:t>Schwere körperliche Krankheit </a:t>
            </a:r>
            <a:r>
              <a:rPr lang="hu-HU" altLang="hu-HU" sz="2600" dirty="0">
                <a:solidFill>
                  <a:schemeClr val="folHlink"/>
                </a:solidFill>
              </a:rPr>
              <a:t>(53)</a:t>
            </a:r>
          </a:p>
          <a:p>
            <a:pPr marL="261938" indent="-261938">
              <a:lnSpc>
                <a:spcPct val="90000"/>
              </a:lnSpc>
              <a:buFont typeface="Wingdings" pitchFamily="2" charset="2"/>
              <a:buChar char="§"/>
            </a:pPr>
            <a:r>
              <a:rPr lang="hu-HU" altLang="hu-HU" sz="2600" dirty="0"/>
              <a:t>Heirat </a:t>
            </a:r>
            <a:r>
              <a:rPr lang="hu-HU" altLang="hu-HU" sz="2600" dirty="0">
                <a:solidFill>
                  <a:schemeClr val="folHlink"/>
                </a:solidFill>
              </a:rPr>
              <a:t>(50)</a:t>
            </a:r>
          </a:p>
          <a:p>
            <a:pPr marL="261938" indent="-261938">
              <a:lnSpc>
                <a:spcPct val="90000"/>
              </a:lnSpc>
              <a:buFont typeface="Wingdings" pitchFamily="2" charset="2"/>
              <a:buChar char="§"/>
            </a:pPr>
            <a:r>
              <a:rPr lang="hu-HU" altLang="hu-HU" sz="2600" dirty="0"/>
              <a:t>Arbeitsplatzverlust </a:t>
            </a:r>
            <a:r>
              <a:rPr lang="hu-HU" altLang="hu-HU" sz="2600" dirty="0">
                <a:solidFill>
                  <a:schemeClr val="folHlink"/>
                </a:solidFill>
              </a:rPr>
              <a:t>(47)</a:t>
            </a:r>
          </a:p>
          <a:p>
            <a:pPr marL="261938" indent="-261938">
              <a:lnSpc>
                <a:spcPct val="90000"/>
              </a:lnSpc>
              <a:buFont typeface="Wingdings" pitchFamily="2" charset="2"/>
              <a:buChar char="§"/>
            </a:pPr>
            <a:r>
              <a:rPr lang="hu-HU" altLang="hu-HU" sz="2600" dirty="0"/>
              <a:t>Pensionnierung </a:t>
            </a:r>
            <a:r>
              <a:rPr lang="hu-HU" altLang="hu-HU" sz="2600" dirty="0">
                <a:solidFill>
                  <a:schemeClr val="folHlink"/>
                </a:solidFill>
              </a:rPr>
              <a:t>(45)</a:t>
            </a:r>
          </a:p>
          <a:p>
            <a:pPr marL="261938" indent="-261938">
              <a:lnSpc>
                <a:spcPct val="90000"/>
              </a:lnSpc>
              <a:buFont typeface="Wingdings" pitchFamily="2" charset="2"/>
              <a:buChar char="§"/>
            </a:pPr>
            <a:r>
              <a:rPr lang="hu-HU" altLang="hu-HU" sz="2600" dirty="0"/>
              <a:t>Krankheit eines nahen Verwandaten </a:t>
            </a:r>
            <a:r>
              <a:rPr lang="hu-HU" altLang="hu-HU" sz="2600" dirty="0">
                <a:solidFill>
                  <a:schemeClr val="folHlink"/>
                </a:solidFill>
              </a:rPr>
              <a:t>(44)</a:t>
            </a:r>
          </a:p>
          <a:p>
            <a:pPr marL="261938" indent="-261938">
              <a:lnSpc>
                <a:spcPct val="90000"/>
              </a:lnSpc>
              <a:buFont typeface="Wingdings" pitchFamily="2" charset="2"/>
              <a:buChar char="§"/>
            </a:pPr>
            <a:r>
              <a:rPr lang="hu-HU" altLang="hu-HU" sz="2600" dirty="0"/>
              <a:t>Schwangerschaft </a:t>
            </a:r>
            <a:r>
              <a:rPr lang="hu-HU" altLang="hu-HU" sz="2600" dirty="0">
                <a:solidFill>
                  <a:schemeClr val="folHlink"/>
                </a:solidFill>
              </a:rPr>
              <a:t>(40)</a:t>
            </a:r>
          </a:p>
        </p:txBody>
      </p:sp>
      <p:sp>
        <p:nvSpPr>
          <p:cNvPr id="5" name="Rectangle 4"/>
          <p:cNvSpPr>
            <a:spLocks noChangeArrowheads="1"/>
          </p:cNvSpPr>
          <p:nvPr/>
        </p:nvSpPr>
        <p:spPr bwMode="auto">
          <a:xfrm>
            <a:off x="4787900" y="1484313"/>
            <a:ext cx="396081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buClr>
                <a:schemeClr val="tx1"/>
              </a:buClr>
              <a:buFont typeface="Wingdings" pitchFamily="2" charset="2"/>
              <a:buChar char="§"/>
            </a:pPr>
            <a:r>
              <a:rPr lang="hu-HU" altLang="hu-HU" sz="2600" dirty="0"/>
              <a:t>Sexuelle Probleme </a:t>
            </a:r>
            <a:r>
              <a:rPr lang="hu-HU" altLang="hu-HU" sz="2600" dirty="0">
                <a:solidFill>
                  <a:schemeClr val="folHlink"/>
                </a:solidFill>
              </a:rPr>
              <a:t>(39)</a:t>
            </a:r>
          </a:p>
          <a:p>
            <a:pPr eaLnBrk="1" hangingPunct="1">
              <a:lnSpc>
                <a:spcPct val="90000"/>
              </a:lnSpc>
              <a:buClr>
                <a:schemeClr val="tx1"/>
              </a:buClr>
              <a:buFont typeface="Wingdings" pitchFamily="2" charset="2"/>
              <a:buChar char="§"/>
            </a:pPr>
            <a:r>
              <a:rPr lang="hu-HU" altLang="hu-HU" sz="2600" dirty="0"/>
              <a:t>Finanzielle Probleme </a:t>
            </a:r>
            <a:r>
              <a:rPr lang="hu-HU" altLang="hu-HU" sz="2600" dirty="0">
                <a:solidFill>
                  <a:schemeClr val="folHlink"/>
                </a:solidFill>
              </a:rPr>
              <a:t>(39)</a:t>
            </a:r>
          </a:p>
          <a:p>
            <a:pPr eaLnBrk="1" hangingPunct="1">
              <a:lnSpc>
                <a:spcPct val="90000"/>
              </a:lnSpc>
              <a:buClr>
                <a:schemeClr val="tx1"/>
              </a:buClr>
              <a:buFont typeface="Wingdings" pitchFamily="2" charset="2"/>
              <a:buChar char="§"/>
            </a:pPr>
            <a:r>
              <a:rPr lang="hu-HU" altLang="hu-HU" sz="2600" dirty="0"/>
              <a:t>Tod eines nahen Freundes </a:t>
            </a:r>
            <a:r>
              <a:rPr lang="hu-HU" altLang="hu-HU" sz="2600" dirty="0">
                <a:solidFill>
                  <a:schemeClr val="folHlink"/>
                </a:solidFill>
              </a:rPr>
              <a:t>(37)</a:t>
            </a:r>
          </a:p>
          <a:p>
            <a:pPr eaLnBrk="1" hangingPunct="1">
              <a:lnSpc>
                <a:spcPct val="90000"/>
              </a:lnSpc>
              <a:buClr>
                <a:schemeClr val="tx1"/>
              </a:buClr>
              <a:buFont typeface="Wingdings" pitchFamily="2" charset="2"/>
              <a:buChar char="§"/>
            </a:pPr>
            <a:r>
              <a:rPr lang="hu-HU" altLang="hu-HU" sz="2600" dirty="0"/>
              <a:t>Ehe probleme </a:t>
            </a:r>
            <a:r>
              <a:rPr lang="hu-HU" altLang="hu-HU" sz="2600" dirty="0">
                <a:solidFill>
                  <a:schemeClr val="folHlink"/>
                </a:solidFill>
              </a:rPr>
              <a:t>(35)</a:t>
            </a:r>
          </a:p>
          <a:p>
            <a:pPr eaLnBrk="1" hangingPunct="1">
              <a:lnSpc>
                <a:spcPct val="90000"/>
              </a:lnSpc>
              <a:buClr>
                <a:schemeClr val="tx1"/>
              </a:buClr>
              <a:buFont typeface="Wingdings" pitchFamily="2" charset="2"/>
              <a:buChar char="§"/>
            </a:pPr>
            <a:r>
              <a:rPr lang="hu-HU" altLang="hu-HU" sz="2600" dirty="0"/>
              <a:t>Hypothek, Schuld </a:t>
            </a:r>
            <a:r>
              <a:rPr lang="hu-HU" altLang="hu-HU" sz="2600" dirty="0">
                <a:solidFill>
                  <a:schemeClr val="folHlink"/>
                </a:solidFill>
              </a:rPr>
              <a:t>(31)</a:t>
            </a:r>
          </a:p>
          <a:p>
            <a:pPr eaLnBrk="1" hangingPunct="1">
              <a:lnSpc>
                <a:spcPct val="90000"/>
              </a:lnSpc>
              <a:buClr>
                <a:schemeClr val="tx1"/>
              </a:buClr>
              <a:buFont typeface="Wingdings" pitchFamily="2" charset="2"/>
              <a:buChar char="§"/>
            </a:pPr>
            <a:r>
              <a:rPr lang="hu-HU" altLang="hu-HU" sz="2600" dirty="0"/>
              <a:t>Kind verl</a:t>
            </a:r>
            <a:r>
              <a:rPr lang="de-DE" sz="2800" dirty="0"/>
              <a:t>ä</a:t>
            </a:r>
            <a:r>
              <a:rPr lang="hu-HU" altLang="hu-HU" sz="2600" dirty="0"/>
              <a:t>sst Elternhaus</a:t>
            </a:r>
            <a:r>
              <a:rPr lang="hu-HU" altLang="hu-HU" sz="2600" dirty="0">
                <a:solidFill>
                  <a:schemeClr val="folHlink"/>
                </a:solidFill>
              </a:rPr>
              <a:t>(29)</a:t>
            </a:r>
          </a:p>
          <a:p>
            <a:pPr eaLnBrk="1" hangingPunct="1">
              <a:lnSpc>
                <a:spcPct val="90000"/>
              </a:lnSpc>
              <a:buClr>
                <a:schemeClr val="tx1"/>
              </a:buClr>
              <a:buFont typeface="Wingdings" pitchFamily="2" charset="2"/>
              <a:buChar char="§"/>
            </a:pPr>
            <a:r>
              <a:rPr lang="hu-HU" altLang="hu-HU" sz="2600" dirty="0"/>
              <a:t>Anfang/Ende des Schuljahres </a:t>
            </a:r>
            <a:r>
              <a:rPr lang="hu-HU" altLang="hu-HU" sz="2600" dirty="0">
                <a:solidFill>
                  <a:schemeClr val="folHlink"/>
                </a:solidFill>
              </a:rPr>
              <a:t>(26)</a:t>
            </a:r>
          </a:p>
          <a:p>
            <a:pPr eaLnBrk="1" hangingPunct="1">
              <a:lnSpc>
                <a:spcPct val="90000"/>
              </a:lnSpc>
              <a:buClr>
                <a:schemeClr val="tx1"/>
              </a:buClr>
              <a:buFont typeface="Wingdings" pitchFamily="2" charset="2"/>
              <a:buChar char="§"/>
            </a:pPr>
            <a:r>
              <a:rPr lang="hu-HU" altLang="hu-HU" sz="2600" dirty="0"/>
              <a:t>Ferien, Weihnachten </a:t>
            </a:r>
            <a:r>
              <a:rPr lang="hu-HU" altLang="hu-HU" sz="2600" dirty="0">
                <a:solidFill>
                  <a:schemeClr val="folHlink"/>
                </a:solidFill>
              </a:rPr>
              <a:t>(13)</a:t>
            </a:r>
          </a:p>
        </p:txBody>
      </p:sp>
    </p:spTree>
    <p:extLst>
      <p:ext uri="{BB962C8B-B14F-4D97-AF65-F5344CB8AC3E}">
        <p14:creationId xmlns:p14="http://schemas.microsoft.com/office/powerpoint/2010/main" val="324958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248400" cy="6248400"/>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645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ln>
            <a:solidFill>
              <a:schemeClr val="tx1"/>
            </a:solidFill>
          </a:ln>
        </p:spPr>
        <p:txBody>
          <a:bodyPr>
            <a:normAutofit/>
          </a:bodyPr>
          <a:lstStyle/>
          <a:p>
            <a:r>
              <a:rPr lang="hu-HU" sz="4000" dirty="0"/>
              <a:t>Emotionale Krise nach Caplan</a:t>
            </a:r>
          </a:p>
        </p:txBody>
      </p:sp>
      <p:sp>
        <p:nvSpPr>
          <p:cNvPr id="3" name="Rectangle 3"/>
          <p:cNvSpPr txBox="1">
            <a:spLocks noChangeArrowheads="1"/>
          </p:cNvSpPr>
          <p:nvPr/>
        </p:nvSpPr>
        <p:spPr>
          <a:xfrm>
            <a:off x="381000" y="1143000"/>
            <a:ext cx="8496300" cy="53736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buFont typeface="Wingdings" pitchFamily="2" charset="2"/>
              <a:buChar char="§"/>
            </a:pPr>
            <a:endParaRPr lang="hu-HU" altLang="hu-HU" dirty="0">
              <a:solidFill>
                <a:schemeClr val="tx2"/>
              </a:solidFill>
            </a:endParaRPr>
          </a:p>
        </p:txBody>
      </p:sp>
      <p:sp>
        <p:nvSpPr>
          <p:cNvPr id="4" name="TextBox 3"/>
          <p:cNvSpPr txBox="1"/>
          <p:nvPr/>
        </p:nvSpPr>
        <p:spPr>
          <a:xfrm>
            <a:off x="685800" y="1828800"/>
            <a:ext cx="184731" cy="369332"/>
          </a:xfrm>
          <a:prstGeom prst="rect">
            <a:avLst/>
          </a:prstGeom>
          <a:noFill/>
        </p:spPr>
        <p:txBody>
          <a:bodyPr wrap="none" rtlCol="0">
            <a:spAutoFit/>
          </a:bodyPr>
          <a:lstStyle/>
          <a:p>
            <a:endParaRPr lang="hu-HU" dirty="0"/>
          </a:p>
        </p:txBody>
      </p:sp>
      <p:sp>
        <p:nvSpPr>
          <p:cNvPr id="5" name="Content Placeholder 2"/>
          <p:cNvSpPr txBox="1">
            <a:spLocks/>
          </p:cNvSpPr>
          <p:nvPr/>
        </p:nvSpPr>
        <p:spPr>
          <a:xfrm>
            <a:off x="0" y="1066800"/>
            <a:ext cx="9144000" cy="5940426"/>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r>
              <a:rPr lang="de-DE" sz="9200" dirty="0"/>
              <a:t>1. Phase:</a:t>
            </a:r>
            <a:endParaRPr lang="hu-HU" sz="9200" dirty="0"/>
          </a:p>
          <a:p>
            <a:pPr lvl="1"/>
            <a:r>
              <a:rPr lang="de-DE" sz="9600" dirty="0"/>
              <a:t>Konfrontation mit dem problematischen Ereignis </a:t>
            </a:r>
            <a:endParaRPr lang="hu-HU" sz="9600" dirty="0"/>
          </a:p>
          <a:p>
            <a:pPr lvl="1"/>
            <a:r>
              <a:rPr lang="de-DE" sz="9600" dirty="0"/>
              <a:t>das gewohnte Problemlösungsverhalten</a:t>
            </a:r>
            <a:r>
              <a:rPr lang="hu-HU" sz="9600" dirty="0"/>
              <a:t> </a:t>
            </a:r>
            <a:r>
              <a:rPr lang="de-DE" sz="9600" dirty="0"/>
              <a:t> wirkungslos</a:t>
            </a:r>
            <a:endParaRPr lang="hu-HU" sz="9600" dirty="0"/>
          </a:p>
          <a:p>
            <a:pPr lvl="1" algn="r"/>
            <a:r>
              <a:rPr lang="hu-HU" sz="9600" b="1" dirty="0"/>
              <a:t>&gt; </a:t>
            </a:r>
            <a:r>
              <a:rPr lang="de-DE" sz="9600" b="1" dirty="0"/>
              <a:t>Spannung und Unbehagen</a:t>
            </a:r>
            <a:endParaRPr lang="hu-HU" sz="9600" b="1" dirty="0"/>
          </a:p>
          <a:p>
            <a:pPr marL="400050" lvl="1" indent="0">
              <a:buNone/>
            </a:pPr>
            <a:r>
              <a:rPr lang="de-DE" sz="9200" dirty="0"/>
              <a:t>2. Phase:</a:t>
            </a:r>
            <a:r>
              <a:rPr lang="hu-HU" sz="9200" dirty="0"/>
              <a:t> </a:t>
            </a:r>
          </a:p>
          <a:p>
            <a:pPr lvl="1"/>
            <a:r>
              <a:rPr lang="hu-HU" sz="9600" dirty="0"/>
              <a:t>B</a:t>
            </a:r>
            <a:r>
              <a:rPr lang="de-DE" sz="9600" dirty="0"/>
              <a:t>elastung nicht bewältigt, </a:t>
            </a:r>
            <a:r>
              <a:rPr lang="hu-HU" sz="9600" dirty="0"/>
              <a:t> </a:t>
            </a:r>
            <a:r>
              <a:rPr lang="de-DE" sz="9600" dirty="0"/>
              <a:t>erlebt sich als </a:t>
            </a:r>
            <a:r>
              <a:rPr lang="de-DE" sz="9600" b="1" dirty="0"/>
              <a:t>Versager</a:t>
            </a:r>
            <a:endParaRPr lang="hu-HU" sz="9600" b="1" dirty="0"/>
          </a:p>
          <a:p>
            <a:pPr lvl="1"/>
            <a:r>
              <a:rPr lang="de-DE" sz="9600" dirty="0"/>
              <a:t>Selbstwertgefühl sinkt, Spannung steigt</a:t>
            </a:r>
            <a:endParaRPr lang="hu-HU" sz="9600" dirty="0"/>
          </a:p>
          <a:p>
            <a:endParaRPr lang="hu-HU" sz="9600" dirty="0"/>
          </a:p>
          <a:p>
            <a:pPr marL="400050" lvl="1" indent="0">
              <a:buNone/>
            </a:pPr>
            <a:r>
              <a:rPr lang="de-DE" sz="9200" dirty="0"/>
              <a:t>3. Phase:</a:t>
            </a:r>
            <a:endParaRPr lang="hu-HU" sz="9200" dirty="0"/>
          </a:p>
          <a:p>
            <a:pPr lvl="1"/>
            <a:r>
              <a:rPr lang="de-DE" sz="9600" dirty="0"/>
              <a:t>Mobilisierung aller inneren und äußeren Bewältigungskapazitäten</a:t>
            </a:r>
            <a:endParaRPr lang="hu-HU" sz="9600" dirty="0"/>
          </a:p>
          <a:p>
            <a:pPr lvl="1"/>
            <a:r>
              <a:rPr lang="de-DE" sz="9600" b="1" dirty="0"/>
              <a:t>Ungewohntes, Neues wird getan</a:t>
            </a:r>
            <a:r>
              <a:rPr lang="hu-HU" sz="9600" dirty="0"/>
              <a:t>,</a:t>
            </a:r>
            <a:r>
              <a:rPr lang="de-DE" sz="9600" dirty="0"/>
              <a:t> eventuell wird die Situation anders eingeschätzt</a:t>
            </a:r>
            <a:endParaRPr lang="hu-HU" sz="9600" dirty="0"/>
          </a:p>
          <a:p>
            <a:endParaRPr lang="hu-HU" sz="9600" dirty="0"/>
          </a:p>
          <a:p>
            <a:pPr marL="400050" lvl="1" indent="0">
              <a:buNone/>
            </a:pPr>
            <a:r>
              <a:rPr lang="de-DE" sz="10800" dirty="0"/>
              <a:t>4. Phase</a:t>
            </a:r>
            <a:r>
              <a:rPr lang="hu-HU" sz="10800" dirty="0"/>
              <a:t>:</a:t>
            </a:r>
          </a:p>
          <a:p>
            <a:pPr lvl="1"/>
            <a:r>
              <a:rPr lang="de-DE" sz="9600" b="1" dirty="0"/>
              <a:t>Vollbild der Krise</a:t>
            </a:r>
            <a:endParaRPr lang="hu-HU" sz="8000" dirty="0"/>
          </a:p>
        </p:txBody>
      </p:sp>
      <p:sp>
        <p:nvSpPr>
          <p:cNvPr id="6" name="Down Arrow 5"/>
          <p:cNvSpPr/>
          <p:nvPr/>
        </p:nvSpPr>
        <p:spPr>
          <a:xfrm>
            <a:off x="2895600" y="5375134"/>
            <a:ext cx="476410" cy="87326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C00000"/>
              </a:solidFill>
            </a:endParaRPr>
          </a:p>
        </p:txBody>
      </p:sp>
      <p:sp>
        <p:nvSpPr>
          <p:cNvPr id="7" name="Curved Right Arrow 6"/>
          <p:cNvSpPr/>
          <p:nvPr/>
        </p:nvSpPr>
        <p:spPr>
          <a:xfrm rot="17823758">
            <a:off x="6640367" y="5068566"/>
            <a:ext cx="731520" cy="121615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TextBox 7"/>
          <p:cNvSpPr txBox="1"/>
          <p:nvPr/>
        </p:nvSpPr>
        <p:spPr>
          <a:xfrm>
            <a:off x="7315200" y="5049505"/>
            <a:ext cx="1770036" cy="461665"/>
          </a:xfrm>
          <a:prstGeom prst="rect">
            <a:avLst/>
          </a:prstGeom>
          <a:noFill/>
        </p:spPr>
        <p:txBody>
          <a:bodyPr wrap="none" rtlCol="0">
            <a:spAutoFit/>
          </a:bodyPr>
          <a:lstStyle/>
          <a:p>
            <a:r>
              <a:rPr lang="hu-HU" sz="2400" b="1" dirty="0"/>
              <a:t>Bew</a:t>
            </a:r>
            <a:r>
              <a:rPr lang="de-DE" sz="2400" b="1" dirty="0"/>
              <a:t>ä</a:t>
            </a:r>
            <a:r>
              <a:rPr lang="hu-HU" sz="2400" b="1" dirty="0"/>
              <a:t>ltigung</a:t>
            </a:r>
            <a:endParaRPr lang="hu-HU" b="1" dirty="0"/>
          </a:p>
        </p:txBody>
      </p:sp>
    </p:spTree>
    <p:extLst>
      <p:ext uri="{BB962C8B-B14F-4D97-AF65-F5344CB8AC3E}">
        <p14:creationId xmlns:p14="http://schemas.microsoft.com/office/powerpoint/2010/main" val="254069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52400"/>
            <a:ext cx="8229600" cy="838200"/>
          </a:xfrm>
          <a:ln>
            <a:solidFill>
              <a:schemeClr val="tx1"/>
            </a:solidFill>
          </a:ln>
        </p:spPr>
        <p:txBody>
          <a:bodyPr>
            <a:normAutofit fontScale="90000"/>
          </a:bodyPr>
          <a:lstStyle/>
          <a:p>
            <a:r>
              <a:rPr lang="hu-HU" dirty="0"/>
              <a:t>Entwicklungsperioden nach  </a:t>
            </a:r>
            <a:r>
              <a:rPr lang="en-US" dirty="0"/>
              <a:t>Erikson</a:t>
            </a:r>
            <a:r>
              <a:rPr lang="hu-HU" dirty="0"/>
              <a:t> </a:t>
            </a:r>
          </a:p>
        </p:txBody>
      </p:sp>
      <p:sp>
        <p:nvSpPr>
          <p:cNvPr id="3" name="Rectangle 3"/>
          <p:cNvSpPr txBox="1">
            <a:spLocks noChangeArrowheads="1"/>
          </p:cNvSpPr>
          <p:nvPr/>
        </p:nvSpPr>
        <p:spPr>
          <a:xfrm>
            <a:off x="228600" y="1600200"/>
            <a:ext cx="84963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buFont typeface="Wingdings" pitchFamily="2" charset="2"/>
              <a:buChar char="§"/>
            </a:pPr>
            <a:r>
              <a:rPr lang="hu-HU" altLang="hu-HU" sz="2800" dirty="0"/>
              <a:t>1. Vertrauen vs. Misstrauen(0-1)</a:t>
            </a:r>
          </a:p>
          <a:p>
            <a:pPr marL="261938" indent="-261938">
              <a:buFont typeface="Wingdings" pitchFamily="2" charset="2"/>
              <a:buChar char="§"/>
            </a:pPr>
            <a:r>
              <a:rPr lang="hu-HU" altLang="hu-HU" sz="2800" dirty="0"/>
              <a:t>2. Autonomie vs. Beschämung (1-3)</a:t>
            </a:r>
          </a:p>
          <a:p>
            <a:pPr marL="261938" indent="-261938">
              <a:buFont typeface="Wingdings" pitchFamily="2" charset="2"/>
              <a:buChar char="§"/>
            </a:pPr>
            <a:r>
              <a:rPr lang="hu-HU" altLang="hu-HU" sz="2800" dirty="0"/>
              <a:t>3. Fähig </a:t>
            </a:r>
            <a:r>
              <a:rPr lang="hu-HU" altLang="hu-HU" sz="2800" dirty="0" err="1"/>
              <a:t>zum</a:t>
            </a:r>
            <a:r>
              <a:rPr lang="hu-HU" altLang="hu-HU" sz="2800" dirty="0"/>
              <a:t> </a:t>
            </a:r>
            <a:r>
              <a:rPr lang="hu-HU" altLang="hu-HU" sz="2800" dirty="0" err="1"/>
              <a:t>Planen</a:t>
            </a:r>
            <a:r>
              <a:rPr lang="hu-HU" altLang="hu-HU" sz="2800" dirty="0"/>
              <a:t> vs. Schuldgefühle (3-5)</a:t>
            </a:r>
          </a:p>
          <a:p>
            <a:pPr marL="261938" indent="-261938">
              <a:buFont typeface="Wingdings" pitchFamily="2" charset="2"/>
              <a:buChar char="§"/>
            </a:pPr>
            <a:r>
              <a:rPr lang="hu-HU" altLang="hu-HU" sz="2800" dirty="0"/>
              <a:t>4. Kompetenz vs. Minderwertigkeit (6-11)</a:t>
            </a:r>
          </a:p>
          <a:p>
            <a:pPr marL="261938" indent="-261938">
              <a:buFont typeface="Wingdings" pitchFamily="2" charset="2"/>
              <a:buChar char="§"/>
            </a:pPr>
            <a:r>
              <a:rPr lang="hu-HU" altLang="hu-HU" sz="2800" dirty="0"/>
              <a:t>5. Identität vs. Rollendiffusion (11-20)</a:t>
            </a:r>
            <a:r>
              <a:rPr lang="hu-HU" altLang="hu-HU" sz="2800" dirty="0">
                <a:solidFill>
                  <a:schemeClr val="tx2"/>
                </a:solidFill>
              </a:rPr>
              <a:t> </a:t>
            </a:r>
            <a:r>
              <a:rPr lang="hu-HU" altLang="hu-HU" sz="1800" dirty="0">
                <a:solidFill>
                  <a:schemeClr val="tx2"/>
                </a:solidFill>
              </a:rPr>
              <a:t>–</a:t>
            </a:r>
            <a:r>
              <a:rPr lang="hu-HU" altLang="hu-HU" sz="1800" dirty="0"/>
              <a:t> </a:t>
            </a:r>
            <a:r>
              <a:rPr lang="hu-HU" altLang="hu-HU" sz="1800" dirty="0">
                <a:solidFill>
                  <a:schemeClr val="tx2"/>
                </a:solidFill>
              </a:rPr>
              <a:t>Krise der Jugend</a:t>
            </a:r>
            <a:endParaRPr lang="hu-HU" altLang="hu-HU" sz="2800" dirty="0">
              <a:solidFill>
                <a:schemeClr val="tx2"/>
              </a:solidFill>
            </a:endParaRPr>
          </a:p>
          <a:p>
            <a:pPr marL="261938" indent="-261938">
              <a:buFont typeface="Wingdings" pitchFamily="2" charset="2"/>
              <a:buChar char="§"/>
            </a:pPr>
            <a:r>
              <a:rPr lang="hu-HU" altLang="hu-HU" sz="2800" dirty="0"/>
              <a:t>6. Intimität vs. Isolation (21-40) </a:t>
            </a:r>
            <a:r>
              <a:rPr lang="hu-HU" altLang="hu-HU" sz="1800" dirty="0">
                <a:solidFill>
                  <a:schemeClr val="tx2"/>
                </a:solidFill>
              </a:rPr>
              <a:t>–</a:t>
            </a:r>
            <a:r>
              <a:rPr lang="hu-HU" altLang="hu-HU" sz="1800" dirty="0"/>
              <a:t> „</a:t>
            </a:r>
            <a:r>
              <a:rPr lang="hu-HU" altLang="hu-HU" sz="1800" dirty="0">
                <a:solidFill>
                  <a:schemeClr val="tx2"/>
                </a:solidFill>
              </a:rPr>
              <a:t>Quarter Life” Krise</a:t>
            </a:r>
            <a:endParaRPr lang="hu-HU" altLang="hu-HU" sz="2800" dirty="0"/>
          </a:p>
          <a:p>
            <a:pPr marL="261938" indent="-261938">
              <a:buFont typeface="Wingdings" pitchFamily="2" charset="2"/>
              <a:buChar char="§"/>
            </a:pPr>
            <a:r>
              <a:rPr lang="hu-HU" altLang="hu-HU" sz="2800" dirty="0"/>
              <a:t>7. Erschaffungsfähigkeit vs. Stocken (40-65)</a:t>
            </a:r>
            <a:r>
              <a:rPr lang="hu-HU" altLang="hu-HU" sz="1800" dirty="0"/>
              <a:t> </a:t>
            </a:r>
            <a:r>
              <a:rPr lang="hu-HU" altLang="hu-HU" sz="1800" dirty="0">
                <a:solidFill>
                  <a:schemeClr val="tx2"/>
                </a:solidFill>
              </a:rPr>
              <a:t>– Krise in der Mitte des Lebens</a:t>
            </a:r>
            <a:endParaRPr lang="hu-HU" altLang="hu-HU" sz="2800" dirty="0">
              <a:solidFill>
                <a:schemeClr val="tx2"/>
              </a:solidFill>
            </a:endParaRPr>
          </a:p>
          <a:p>
            <a:pPr marL="261938" indent="-261938">
              <a:buFont typeface="Wingdings" pitchFamily="2" charset="2"/>
              <a:buChar char="§"/>
            </a:pPr>
            <a:r>
              <a:rPr lang="hu-HU" altLang="hu-HU" sz="2800" dirty="0"/>
              <a:t>8. Ich - Integrit</a:t>
            </a:r>
            <a:r>
              <a:rPr lang="de-DE" sz="2800" dirty="0"/>
              <a:t>ä</a:t>
            </a:r>
            <a:r>
              <a:rPr lang="hu-HU" altLang="hu-HU" sz="2800" dirty="0"/>
              <a:t>t vs. Aussichtslosigkeit (65-)</a:t>
            </a:r>
            <a:r>
              <a:rPr lang="hu-HU" altLang="hu-HU" sz="1800" dirty="0"/>
              <a:t> </a:t>
            </a:r>
            <a:r>
              <a:rPr lang="hu-HU" altLang="hu-HU" sz="1800" dirty="0">
                <a:solidFill>
                  <a:schemeClr val="tx2"/>
                </a:solidFill>
              </a:rPr>
              <a:t>– Alterskrise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006" y="1219200"/>
            <a:ext cx="2144082" cy="250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4914900" y="6611779"/>
            <a:ext cx="42291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hu-HU" sz="1000" dirty="0">
                <a:latin typeface="Arial" pitchFamily="34" charset="0"/>
              </a:rPr>
              <a:t>Erikson E: Identity</a:t>
            </a:r>
            <a:r>
              <a:rPr lang="hu-HU" altLang="hu-HU" sz="1000" dirty="0">
                <a:latin typeface="Arial" pitchFamily="34" charset="0"/>
              </a:rPr>
              <a:t> -</a:t>
            </a:r>
            <a:r>
              <a:rPr lang="en-US" altLang="hu-HU" sz="1000" dirty="0">
                <a:latin typeface="Arial" pitchFamily="34" charset="0"/>
              </a:rPr>
              <a:t> youth and crisis. New York</a:t>
            </a:r>
            <a:r>
              <a:rPr lang="hu-HU" altLang="hu-HU" sz="1000" dirty="0">
                <a:latin typeface="Arial" pitchFamily="34" charset="0"/>
              </a:rPr>
              <a:t>, </a:t>
            </a:r>
            <a:r>
              <a:rPr lang="en-US" altLang="hu-HU" sz="1000" dirty="0">
                <a:latin typeface="Arial" pitchFamily="34" charset="0"/>
              </a:rPr>
              <a:t>WW Norton, 1968</a:t>
            </a:r>
            <a:endParaRPr lang="hu-HU" altLang="hu-HU" sz="1000" dirty="0">
              <a:latin typeface="Arial" pitchFamily="34" charset="0"/>
            </a:endParaRPr>
          </a:p>
        </p:txBody>
      </p:sp>
    </p:spTree>
    <p:extLst>
      <p:ext uri="{BB962C8B-B14F-4D97-AF65-F5344CB8AC3E}">
        <p14:creationId xmlns:p14="http://schemas.microsoft.com/office/powerpoint/2010/main" val="103802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a:solidFill>
              <a:schemeClr val="tx1"/>
            </a:solidFill>
          </a:ln>
        </p:spPr>
        <p:txBody>
          <a:bodyPr/>
          <a:lstStyle/>
          <a:p>
            <a:r>
              <a:rPr lang="hu-HU" dirty="0"/>
              <a:t>Krise und Zeit</a:t>
            </a:r>
          </a:p>
        </p:txBody>
      </p:sp>
      <p:sp>
        <p:nvSpPr>
          <p:cNvPr id="4" name="Rectangle 3"/>
          <p:cNvSpPr txBox="1">
            <a:spLocks noChangeArrowheads="1"/>
          </p:cNvSpPr>
          <p:nvPr/>
        </p:nvSpPr>
        <p:spPr>
          <a:xfrm>
            <a:off x="323850" y="1341438"/>
            <a:ext cx="8496300" cy="5183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1938" indent="-261938">
              <a:buFont typeface="Wingdings" pitchFamily="2" charset="2"/>
              <a:buChar char="§"/>
            </a:pPr>
            <a:r>
              <a:rPr lang="hu-HU" altLang="hu-HU" dirty="0"/>
              <a:t>Trauma – Stress – Krise</a:t>
            </a:r>
          </a:p>
          <a:p>
            <a:pPr marL="798513" lvl="1" indent="-357188">
              <a:buFont typeface="Wingdings" pitchFamily="2" charset="2"/>
              <a:buChar char="§"/>
            </a:pPr>
            <a:endParaRPr lang="hu-HU" altLang="hu-HU" sz="1600" dirty="0">
              <a:solidFill>
                <a:schemeClr val="tx2"/>
              </a:solidFill>
            </a:endParaRPr>
          </a:p>
          <a:p>
            <a:pPr marL="261938" indent="-261938">
              <a:buFont typeface="Wingdings" pitchFamily="2" charset="2"/>
              <a:buNone/>
            </a:pPr>
            <a:endParaRPr lang="hu-HU" altLang="hu-HU" sz="4000" dirty="0"/>
          </a:p>
          <a:p>
            <a:pPr marL="261938" indent="-261938">
              <a:buFont typeface="Wingdings" pitchFamily="2" charset="2"/>
              <a:buChar char="§"/>
            </a:pPr>
            <a:endParaRPr lang="hu-HU" altLang="hu-HU" sz="4000" dirty="0"/>
          </a:p>
          <a:p>
            <a:pPr marL="261938" indent="-261938">
              <a:buFont typeface="Wingdings" pitchFamily="2" charset="2"/>
              <a:buChar char="§"/>
            </a:pPr>
            <a:endParaRPr lang="hu-HU" altLang="hu-HU" sz="4000" dirty="0"/>
          </a:p>
          <a:p>
            <a:pPr marL="261938" indent="-261938">
              <a:buFont typeface="Wingdings" pitchFamily="2" charset="2"/>
              <a:buChar char="§"/>
            </a:pPr>
            <a:endParaRPr lang="hu-HU" altLang="hu-HU" sz="4000" dirty="0"/>
          </a:p>
          <a:p>
            <a:pPr marL="261938" indent="-261938">
              <a:buFont typeface="Wingdings" pitchFamily="2" charset="2"/>
              <a:buChar char="§"/>
            </a:pPr>
            <a:endParaRPr lang="hu-HU" altLang="hu-HU" dirty="0"/>
          </a:p>
          <a:p>
            <a:pPr marL="261938" indent="-261938">
              <a:buFont typeface="Wingdings" pitchFamily="2" charset="2"/>
              <a:buChar char="§"/>
            </a:pPr>
            <a:r>
              <a:rPr lang="hu-HU" altLang="hu-HU" dirty="0"/>
              <a:t>Vergangenheit – Gegenwart– Zukunft</a:t>
            </a:r>
          </a:p>
        </p:txBody>
      </p:sp>
      <p:grpSp>
        <p:nvGrpSpPr>
          <p:cNvPr id="58" name="Group 4"/>
          <p:cNvGrpSpPr>
            <a:grpSpLocks noChangeAspect="1"/>
          </p:cNvGrpSpPr>
          <p:nvPr/>
        </p:nvGrpSpPr>
        <p:grpSpPr bwMode="auto">
          <a:xfrm>
            <a:off x="900113" y="2101850"/>
            <a:ext cx="7416800" cy="3384550"/>
            <a:chOff x="2126" y="1897"/>
            <a:chExt cx="7020" cy="3240"/>
          </a:xfrm>
        </p:grpSpPr>
        <p:sp>
          <p:nvSpPr>
            <p:cNvPr id="59" name="AutoShape 5"/>
            <p:cNvSpPr>
              <a:spLocks noChangeAspect="1" noChangeArrowheads="1"/>
            </p:cNvSpPr>
            <p:nvPr/>
          </p:nvSpPr>
          <p:spPr bwMode="auto">
            <a:xfrm>
              <a:off x="2126" y="1897"/>
              <a:ext cx="7020" cy="324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x-none" altLang="x-none" sz="2400" b="0" i="0" u="none" strike="noStrike" kern="0" cap="none" spc="0" normalizeH="0" baseline="0" noProof="0">
                <a:ln>
                  <a:noFill/>
                </a:ln>
                <a:solidFill>
                  <a:srgbClr val="FFFFFF"/>
                </a:solidFill>
                <a:effectLst/>
                <a:uLnTx/>
                <a:uFillTx/>
                <a:latin typeface="Times New Roman" charset="0"/>
              </a:endParaRPr>
            </a:p>
          </p:txBody>
        </p:sp>
        <p:sp>
          <p:nvSpPr>
            <p:cNvPr id="60" name="Rectangle 6"/>
            <p:cNvSpPr>
              <a:spLocks noChangeArrowheads="1"/>
            </p:cNvSpPr>
            <p:nvPr/>
          </p:nvSpPr>
          <p:spPr bwMode="auto">
            <a:xfrm>
              <a:off x="2306" y="2077"/>
              <a:ext cx="6588" cy="2879"/>
            </a:xfrm>
            <a:prstGeom prst="rect">
              <a:avLst/>
            </a:prstGeom>
            <a:solidFill>
              <a:srgbClr val="FFFF99">
                <a:alpha val="85097"/>
              </a:srgbClr>
            </a:solidFill>
            <a:ln w="9525">
              <a:solidFill>
                <a:srgbClr val="000000"/>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hu-HU" altLang="hu-HU" sz="1200" b="0" i="0" u="none" strike="noStrike" kern="0" cap="none" spc="0" normalizeH="0" baseline="0" noProof="0" dirty="0">
                  <a:ln>
                    <a:noFill/>
                  </a:ln>
                  <a:solidFill>
                    <a:srgbClr val="FFFFFF"/>
                  </a:solidFill>
                  <a:effectLst/>
                  <a:uLnTx/>
                  <a:uFillTx/>
                  <a:latin typeface="Verdana"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hu-HU" altLang="hu-HU" sz="1200" b="0" i="0" u="none" strike="noStrike" kern="0" cap="none" spc="0" normalizeH="0" baseline="0" noProof="0" dirty="0">
                  <a:ln>
                    <a:noFill/>
                  </a:ln>
                  <a:solidFill>
                    <a:srgbClr val="FFFFFF"/>
                  </a:solidFill>
                  <a:effectLst/>
                  <a:uLnTx/>
                  <a:uFillTx/>
                  <a:latin typeface="Verdana" charset="0"/>
                </a:rPr>
                <a:t>			  </a:t>
              </a:r>
              <a:r>
                <a:rPr kumimoji="0" lang="hu-HU" altLang="hu-HU" sz="1400" b="1" i="0" u="none" strike="noStrike" kern="0" cap="none" spc="0" normalizeH="0" baseline="0" noProof="0" dirty="0" err="1">
                  <a:ln>
                    <a:noFill/>
                  </a:ln>
                  <a:solidFill>
                    <a:srgbClr val="000099"/>
                  </a:solidFill>
                  <a:effectLst/>
                  <a:uLnTx/>
                  <a:uFillTx/>
                  <a:latin typeface="Verdana" charset="0"/>
                </a:rPr>
                <a:t>Stress</a:t>
              </a:r>
              <a:endParaRPr kumimoji="0" lang="hu-HU" altLang="hu-HU" sz="2400" b="0" i="0" u="none" strike="noStrike" kern="0" cap="none" spc="0" normalizeH="0" baseline="0" noProof="0" dirty="0">
                <a:ln>
                  <a:noFill/>
                </a:ln>
                <a:solidFill>
                  <a:srgbClr val="000099"/>
                </a:solidFill>
                <a:effectLst/>
                <a:uLnTx/>
                <a:uFillTx/>
                <a:latin typeface="Verdana" charset="0"/>
              </a:endParaRPr>
            </a:p>
          </p:txBody>
        </p:sp>
        <p:sp>
          <p:nvSpPr>
            <p:cNvPr id="61" name="Line 7"/>
            <p:cNvSpPr>
              <a:spLocks noChangeShapeType="1"/>
            </p:cNvSpPr>
            <p:nvPr/>
          </p:nvSpPr>
          <p:spPr bwMode="auto">
            <a:xfrm>
              <a:off x="2558" y="3517"/>
              <a:ext cx="568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a:ln>
                  <a:noFill/>
                </a:ln>
                <a:solidFill>
                  <a:srgbClr val="FFFFFF"/>
                </a:solidFill>
                <a:effectLst/>
                <a:uLnTx/>
                <a:uFillTx/>
                <a:latin typeface="Times New Roman" charset="0"/>
              </a:endParaRPr>
            </a:p>
          </p:txBody>
        </p:sp>
        <p:sp>
          <p:nvSpPr>
            <p:cNvPr id="62" name="AutoShape 8"/>
            <p:cNvSpPr>
              <a:spLocks noChangeArrowheads="1"/>
            </p:cNvSpPr>
            <p:nvPr/>
          </p:nvSpPr>
          <p:spPr bwMode="auto">
            <a:xfrm>
              <a:off x="5259" y="3157"/>
              <a:ext cx="179" cy="720"/>
            </a:xfrm>
            <a:prstGeom prst="star4">
              <a:avLst>
                <a:gd name="adj" fmla="val 12500"/>
              </a:avLst>
            </a:prstGeom>
            <a:solidFill>
              <a:srgbClr val="FFFFFF">
                <a:alpha val="0"/>
              </a:srgbClr>
            </a:solidFill>
            <a:ln w="9525">
              <a:solidFill>
                <a:srgbClr val="969696"/>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x-none" altLang="x-none" sz="2400" b="0" i="0" u="none" strike="noStrike" kern="0" cap="none" spc="0" normalizeH="0" baseline="0" noProof="0">
                <a:ln>
                  <a:noFill/>
                </a:ln>
                <a:solidFill>
                  <a:srgbClr val="FFFFFF"/>
                </a:solidFill>
                <a:effectLst/>
                <a:uLnTx/>
                <a:uFillTx/>
                <a:latin typeface="Times New Roman" charset="0"/>
              </a:endParaRPr>
            </a:p>
          </p:txBody>
        </p:sp>
        <p:sp>
          <p:nvSpPr>
            <p:cNvPr id="63" name="AutoShape 9"/>
            <p:cNvSpPr>
              <a:spLocks/>
            </p:cNvSpPr>
            <p:nvPr/>
          </p:nvSpPr>
          <p:spPr bwMode="auto">
            <a:xfrm>
              <a:off x="4647" y="4057"/>
              <a:ext cx="1459" cy="359"/>
            </a:xfrm>
            <a:prstGeom prst="borderCallout1">
              <a:avLst>
                <a:gd name="adj1" fmla="val 50139"/>
                <a:gd name="adj2" fmla="val -11111"/>
                <a:gd name="adj3" fmla="val -149861"/>
                <a:gd name="adj4" fmla="val -18519"/>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hu-HU" altLang="hu-HU" sz="1400" b="1" kern="0" dirty="0">
                  <a:solidFill>
                    <a:srgbClr val="000099"/>
                  </a:solidFill>
                  <a:latin typeface="Verdana" charset="0"/>
                </a:rPr>
                <a:t>GEGENWART</a:t>
              </a:r>
              <a:endParaRPr kumimoji="0" lang="hu-HU" altLang="hu-HU" sz="1400" b="1" i="0" u="none" strike="noStrike" kern="0" cap="none" spc="0" normalizeH="0" baseline="0" noProof="0" dirty="0">
                <a:ln>
                  <a:noFill/>
                </a:ln>
                <a:solidFill>
                  <a:srgbClr val="000099"/>
                </a:solidFill>
                <a:effectLst/>
                <a:uLnTx/>
                <a:uFillTx/>
                <a:latin typeface="Verdana" charset="0"/>
              </a:endParaRPr>
            </a:p>
          </p:txBody>
        </p:sp>
        <p:sp>
          <p:nvSpPr>
            <p:cNvPr id="64" name="Line 10"/>
            <p:cNvSpPr>
              <a:spLocks noChangeShapeType="1"/>
            </p:cNvSpPr>
            <p:nvPr/>
          </p:nvSpPr>
          <p:spPr bwMode="auto">
            <a:xfrm>
              <a:off x="5579" y="3138"/>
              <a:ext cx="2340" cy="0"/>
            </a:xfrm>
            <a:prstGeom prst="line">
              <a:avLst/>
            </a:prstGeom>
            <a:noFill/>
            <a:ln w="25400">
              <a:solidFill>
                <a:srgbClr val="969696"/>
              </a:solidFill>
              <a:round/>
              <a:headEnd/>
              <a:tailEnd type="arrow"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a:ln>
                  <a:noFill/>
                </a:ln>
                <a:solidFill>
                  <a:srgbClr val="FFFFFF"/>
                </a:solidFill>
                <a:effectLst/>
                <a:uLnTx/>
                <a:uFillTx/>
                <a:latin typeface="Times New Roman" charset="0"/>
              </a:endParaRPr>
            </a:p>
          </p:txBody>
        </p:sp>
        <p:sp>
          <p:nvSpPr>
            <p:cNvPr id="65" name="Line 11"/>
            <p:cNvSpPr>
              <a:spLocks noChangeShapeType="1"/>
            </p:cNvSpPr>
            <p:nvPr/>
          </p:nvSpPr>
          <p:spPr bwMode="auto">
            <a:xfrm flipH="1">
              <a:off x="2807" y="3138"/>
              <a:ext cx="2341" cy="1"/>
            </a:xfrm>
            <a:prstGeom prst="line">
              <a:avLst/>
            </a:prstGeom>
            <a:noFill/>
            <a:ln w="25400">
              <a:solidFill>
                <a:srgbClr val="969696"/>
              </a:solidFill>
              <a:round/>
              <a:headEnd type="arrow" w="med" len="me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a:ln>
                  <a:noFill/>
                </a:ln>
                <a:solidFill>
                  <a:srgbClr val="FFFFFF"/>
                </a:solidFill>
                <a:effectLst/>
                <a:uLnTx/>
                <a:uFillTx/>
                <a:latin typeface="Times New Roman" charset="0"/>
              </a:endParaRPr>
            </a:p>
          </p:txBody>
        </p:sp>
        <p:sp>
          <p:nvSpPr>
            <p:cNvPr id="66" name="Text Box 12"/>
            <p:cNvSpPr txBox="1">
              <a:spLocks noChangeArrowheads="1"/>
            </p:cNvSpPr>
            <p:nvPr/>
          </p:nvSpPr>
          <p:spPr bwMode="auto">
            <a:xfrm>
              <a:off x="6626" y="2617"/>
              <a:ext cx="900" cy="360"/>
            </a:xfrm>
            <a:prstGeom prst="rect">
              <a:avLst/>
            </a:prstGeom>
            <a:solidFill>
              <a:srgbClr val="FFCC66">
                <a:alpha val="65097"/>
              </a:srgbClr>
            </a:solidFill>
            <a:ln w="9525">
              <a:solidFill>
                <a:srgbClr val="969696"/>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hu-HU" altLang="hu-HU" sz="1400" b="1" kern="0" dirty="0" err="1">
                  <a:solidFill>
                    <a:srgbClr val="000099"/>
                  </a:solidFill>
                  <a:latin typeface="Verdana" charset="0"/>
                </a:rPr>
                <a:t>Krise</a:t>
              </a:r>
              <a:endParaRPr kumimoji="0" lang="hu-HU" altLang="hu-HU" sz="2400" b="1" i="0" u="none" strike="noStrike" kern="0" cap="none" spc="0" normalizeH="0" baseline="0" noProof="0" dirty="0">
                <a:ln>
                  <a:noFill/>
                </a:ln>
                <a:solidFill>
                  <a:srgbClr val="000099"/>
                </a:solidFill>
                <a:effectLst/>
                <a:uLnTx/>
                <a:uFillTx/>
                <a:latin typeface="Verdana" charset="0"/>
              </a:endParaRPr>
            </a:p>
          </p:txBody>
        </p:sp>
        <p:sp>
          <p:nvSpPr>
            <p:cNvPr id="67" name="Text Box 13"/>
            <p:cNvSpPr txBox="1">
              <a:spLocks noChangeArrowheads="1"/>
            </p:cNvSpPr>
            <p:nvPr/>
          </p:nvSpPr>
          <p:spPr bwMode="auto">
            <a:xfrm>
              <a:off x="3206" y="2586"/>
              <a:ext cx="1080" cy="359"/>
            </a:xfrm>
            <a:prstGeom prst="rect">
              <a:avLst/>
            </a:prstGeom>
            <a:solidFill>
              <a:srgbClr val="FFCC66">
                <a:alpha val="65097"/>
              </a:srgbClr>
            </a:solidFill>
            <a:ln w="9525">
              <a:solidFill>
                <a:srgbClr val="969696"/>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hu-HU" altLang="hu-HU" sz="1400" b="1" i="0" u="none" strike="noStrike" kern="0" cap="none" spc="0" normalizeH="0" baseline="0" noProof="0" dirty="0">
                  <a:ln>
                    <a:noFill/>
                  </a:ln>
                  <a:solidFill>
                    <a:srgbClr val="000099"/>
                  </a:solidFill>
                  <a:effectLst/>
                  <a:uLnTx/>
                  <a:uFillTx/>
                  <a:latin typeface="Verdana" charset="0"/>
                </a:rPr>
                <a:t>Trauma</a:t>
              </a:r>
              <a:endParaRPr kumimoji="0" lang="hu-HU" altLang="hu-HU" sz="2400" b="1" i="0" u="none" strike="noStrike" kern="0" cap="none" spc="0" normalizeH="0" baseline="0" noProof="0" dirty="0">
                <a:ln>
                  <a:noFill/>
                </a:ln>
                <a:solidFill>
                  <a:srgbClr val="000099"/>
                </a:solidFill>
                <a:effectLst/>
                <a:uLnTx/>
                <a:uFillTx/>
                <a:latin typeface="Verdana" charset="0"/>
              </a:endParaRPr>
            </a:p>
          </p:txBody>
        </p:sp>
        <p:sp>
          <p:nvSpPr>
            <p:cNvPr id="68" name="Line 14"/>
            <p:cNvSpPr>
              <a:spLocks noChangeShapeType="1"/>
            </p:cNvSpPr>
            <p:nvPr/>
          </p:nvSpPr>
          <p:spPr bwMode="auto">
            <a:xfrm flipH="1">
              <a:off x="2558" y="3517"/>
              <a:ext cx="5868" cy="1"/>
            </a:xfrm>
            <a:prstGeom prst="line">
              <a:avLst/>
            </a:prstGeom>
            <a:noFill/>
            <a:ln w="50800">
              <a:solidFill>
                <a:srgbClr val="969696"/>
              </a:solidFill>
              <a:round/>
              <a:headEnd type="stealth" w="lg" len="lg"/>
              <a:tailEnd type="oval" w="lg"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a:ln>
                  <a:noFill/>
                </a:ln>
                <a:solidFill>
                  <a:srgbClr val="FFFFFF"/>
                </a:solidFill>
                <a:effectLst/>
                <a:uLnTx/>
                <a:uFillTx/>
                <a:latin typeface="Times New Roman" charset="0"/>
              </a:endParaRPr>
            </a:p>
          </p:txBody>
        </p:sp>
        <p:sp>
          <p:nvSpPr>
            <p:cNvPr id="69" name="Text Box 15"/>
            <p:cNvSpPr txBox="1">
              <a:spLocks noChangeArrowheads="1"/>
            </p:cNvSpPr>
            <p:nvPr/>
          </p:nvSpPr>
          <p:spPr bwMode="auto">
            <a:xfrm>
              <a:off x="2500" y="4034"/>
              <a:ext cx="1884" cy="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hu-HU" altLang="hu-HU" sz="1400" b="1" kern="0" dirty="0">
                  <a:solidFill>
                    <a:srgbClr val="000099"/>
                  </a:solidFill>
                  <a:latin typeface="Verdana" charset="0"/>
                </a:rPr>
                <a:t>VERGANGENHEIT</a:t>
              </a:r>
              <a:endParaRPr kumimoji="0" lang="hu-HU" altLang="hu-HU" sz="2400" b="1" i="0" u="none" strike="noStrike" kern="0" cap="none" spc="0" normalizeH="0" baseline="0" noProof="0" dirty="0">
                <a:ln>
                  <a:noFill/>
                </a:ln>
                <a:solidFill>
                  <a:srgbClr val="000099"/>
                </a:solidFill>
                <a:effectLst/>
                <a:uLnTx/>
                <a:uFillTx/>
                <a:latin typeface="Verdana" charset="0"/>
              </a:endParaRPr>
            </a:p>
          </p:txBody>
        </p:sp>
        <p:sp>
          <p:nvSpPr>
            <p:cNvPr id="70" name="Text Box 16"/>
            <p:cNvSpPr txBox="1">
              <a:spLocks noChangeArrowheads="1"/>
            </p:cNvSpPr>
            <p:nvPr/>
          </p:nvSpPr>
          <p:spPr bwMode="auto">
            <a:xfrm>
              <a:off x="6539" y="4034"/>
              <a:ext cx="1440" cy="36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hu-HU" altLang="hu-HU" sz="1400" b="1" kern="0" dirty="0">
                  <a:solidFill>
                    <a:srgbClr val="000099"/>
                  </a:solidFill>
                  <a:latin typeface="Verdana" charset="0"/>
                </a:rPr>
                <a:t>ZUKUNFT</a:t>
              </a:r>
              <a:endParaRPr kumimoji="0" lang="hu-HU" altLang="hu-HU" sz="2400" b="1" i="0" u="none" strike="noStrike" kern="0" cap="none" spc="0" normalizeH="0" baseline="0" noProof="0" dirty="0">
                <a:ln>
                  <a:noFill/>
                </a:ln>
                <a:solidFill>
                  <a:srgbClr val="000099"/>
                </a:solidFill>
                <a:effectLst/>
                <a:uLnTx/>
                <a:uFillTx/>
                <a:latin typeface="Verdana" charset="0"/>
              </a:endParaRPr>
            </a:p>
          </p:txBody>
        </p:sp>
      </p:grpSp>
      <p:sp>
        <p:nvSpPr>
          <p:cNvPr id="71" name="Rombusz 70"/>
          <p:cNvSpPr/>
          <p:nvPr/>
        </p:nvSpPr>
        <p:spPr>
          <a:xfrm>
            <a:off x="2483768" y="3611409"/>
            <a:ext cx="144016" cy="35099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Balra-jobbra nyíl 71"/>
          <p:cNvSpPr/>
          <p:nvPr/>
        </p:nvSpPr>
        <p:spPr>
          <a:xfrm>
            <a:off x="3962400" y="3733800"/>
            <a:ext cx="683571" cy="1435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99477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TotalTime>
  <Words>4776</Words>
  <Application>Microsoft Macintosh PowerPoint</Application>
  <PresentationFormat>On-screen Show (4:3)</PresentationFormat>
  <Paragraphs>406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Verdana</vt:lpstr>
      <vt:lpstr>Wingdings</vt:lpstr>
      <vt:lpstr>Office Theme</vt:lpstr>
      <vt:lpstr>Krise</vt:lpstr>
      <vt:lpstr>Krise</vt:lpstr>
      <vt:lpstr>Zwei Konzepte</vt:lpstr>
      <vt:lpstr>Krise Typen </vt:lpstr>
      <vt:lpstr>Holmes-Rahe Stress Skala</vt:lpstr>
      <vt:lpstr>PowerPoint Presentation</vt:lpstr>
      <vt:lpstr>Emotionale Krise nach Caplan</vt:lpstr>
      <vt:lpstr>Entwicklungsperioden nach  Erikson </vt:lpstr>
      <vt:lpstr>Krise und Zeit</vt:lpstr>
      <vt:lpstr>Krise und Kommunikation</vt:lpstr>
      <vt:lpstr>Psychopathologie der Krise</vt:lpstr>
      <vt:lpstr>Psychopathologie der Krise</vt:lpstr>
      <vt:lpstr>Dynamik der Krise</vt:lpstr>
      <vt:lpstr>Ausgang</vt:lpstr>
      <vt:lpstr>Hilfe </vt:lpstr>
      <vt:lpstr>Krisenintervention = Psychologische ‘Erste-Hilfe’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Selbstverletzendes Verhalten Suizidalitat</dc:title>
  <dc:creator>Viktor Voros</dc:creator>
  <cp:lastModifiedBy>Nagy Ágnes dr.</cp:lastModifiedBy>
  <cp:revision>295</cp:revision>
  <dcterms:created xsi:type="dcterms:W3CDTF">2006-08-16T00:00:00Z</dcterms:created>
  <dcterms:modified xsi:type="dcterms:W3CDTF">2020-03-16T14:45:31Z</dcterms:modified>
</cp:coreProperties>
</file>