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312" r:id="rId4"/>
    <p:sldId id="313" r:id="rId5"/>
    <p:sldId id="370" r:id="rId6"/>
    <p:sldId id="327" r:id="rId7"/>
    <p:sldId id="311" r:id="rId8"/>
    <p:sldId id="316" r:id="rId9"/>
    <p:sldId id="315" r:id="rId10"/>
    <p:sldId id="317" r:id="rId11"/>
    <p:sldId id="318" r:id="rId12"/>
    <p:sldId id="319" r:id="rId13"/>
    <p:sldId id="320" r:id="rId14"/>
    <p:sldId id="324" r:id="rId15"/>
    <p:sldId id="328" r:id="rId16"/>
    <p:sldId id="371" r:id="rId17"/>
    <p:sldId id="325" r:id="rId18"/>
    <p:sldId id="372" r:id="rId19"/>
    <p:sldId id="329" r:id="rId20"/>
    <p:sldId id="374" r:id="rId21"/>
    <p:sldId id="373" r:id="rId22"/>
    <p:sldId id="375" r:id="rId23"/>
    <p:sldId id="295" r:id="rId24"/>
    <p:sldId id="381" r:id="rId25"/>
    <p:sldId id="382" r:id="rId26"/>
    <p:sldId id="363" r:id="rId27"/>
    <p:sldId id="351" r:id="rId28"/>
    <p:sldId id="357" r:id="rId29"/>
    <p:sldId id="358" r:id="rId30"/>
    <p:sldId id="359" r:id="rId31"/>
    <p:sldId id="360" r:id="rId32"/>
    <p:sldId id="303" r:id="rId33"/>
    <p:sldId id="336" r:id="rId34"/>
    <p:sldId id="342" r:id="rId35"/>
    <p:sldId id="341" r:id="rId36"/>
    <p:sldId id="339" r:id="rId37"/>
    <p:sldId id="340" r:id="rId38"/>
    <p:sldId id="297" r:id="rId39"/>
    <p:sldId id="306" r:id="rId40"/>
    <p:sldId id="299" r:id="rId41"/>
    <p:sldId id="300" r:id="rId42"/>
    <p:sldId id="301" r:id="rId43"/>
    <p:sldId id="343" r:id="rId44"/>
    <p:sldId id="272" r:id="rId45"/>
    <p:sldId id="364" r:id="rId46"/>
    <p:sldId id="369" r:id="rId47"/>
    <p:sldId id="345" r:id="rId48"/>
    <p:sldId id="367" r:id="rId49"/>
    <p:sldId id="362" r:id="rId50"/>
    <p:sldId id="350" r:id="rId51"/>
    <p:sldId id="349" r:id="rId52"/>
    <p:sldId id="347" r:id="rId53"/>
    <p:sldId id="308" r:id="rId54"/>
    <p:sldId id="338" r:id="rId55"/>
    <p:sldId id="356" r:id="rId56"/>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68550" autoAdjust="0"/>
  </p:normalViewPr>
  <p:slideViewPr>
    <p:cSldViewPr>
      <p:cViewPr varScale="1">
        <p:scale>
          <a:sx n="75" d="100"/>
          <a:sy n="75" d="100"/>
        </p:scale>
        <p:origin x="27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1094"/>
          </a:xfrm>
          <a:prstGeom prst="rect">
            <a:avLst/>
          </a:prstGeom>
        </p:spPr>
        <p:txBody>
          <a:bodyPr vert="horz" lIns="96634" tIns="48317" rIns="96634" bIns="48317" rtlCol="0"/>
          <a:lstStyle>
            <a:lvl1pPr algn="l">
              <a:defRPr sz="1300"/>
            </a:lvl1pPr>
          </a:lstStyle>
          <a:p>
            <a:endParaRPr lang="hu-HU"/>
          </a:p>
        </p:txBody>
      </p:sp>
      <p:sp>
        <p:nvSpPr>
          <p:cNvPr id="3" name="Date Placeholder 2"/>
          <p:cNvSpPr>
            <a:spLocks noGrp="1"/>
          </p:cNvSpPr>
          <p:nvPr>
            <p:ph type="dt" idx="1"/>
          </p:nvPr>
        </p:nvSpPr>
        <p:spPr>
          <a:xfrm>
            <a:off x="3902597" y="1"/>
            <a:ext cx="2985558" cy="501094"/>
          </a:xfrm>
          <a:prstGeom prst="rect">
            <a:avLst/>
          </a:prstGeom>
        </p:spPr>
        <p:txBody>
          <a:bodyPr vert="horz" lIns="96634" tIns="48317" rIns="96634" bIns="48317" rtlCol="0"/>
          <a:lstStyle>
            <a:lvl1pPr algn="r">
              <a:defRPr sz="1300"/>
            </a:lvl1pPr>
          </a:lstStyle>
          <a:p>
            <a:fld id="{AD10F779-8B74-43A5-A9F3-E3D6B808E68E}" type="datetimeFigureOut">
              <a:rPr lang="hu-HU" smtClean="0"/>
              <a:t>2020. 03. 16.</a:t>
            </a:fld>
            <a:endParaRPr lang="hu-HU"/>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hu-HU"/>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9519055"/>
            <a:ext cx="2985558" cy="501094"/>
          </a:xfrm>
          <a:prstGeom prst="rect">
            <a:avLst/>
          </a:prstGeom>
        </p:spPr>
        <p:txBody>
          <a:bodyPr vert="horz" lIns="96634" tIns="48317" rIns="96634" bIns="48317" rtlCol="0" anchor="b"/>
          <a:lstStyle>
            <a:lvl1pPr algn="l">
              <a:defRPr sz="1300"/>
            </a:lvl1pPr>
          </a:lstStyle>
          <a:p>
            <a:endParaRPr lang="hu-HU"/>
          </a:p>
        </p:txBody>
      </p:sp>
      <p:sp>
        <p:nvSpPr>
          <p:cNvPr id="7" name="Slide Number Placeholder 6"/>
          <p:cNvSpPr>
            <a:spLocks noGrp="1"/>
          </p:cNvSpPr>
          <p:nvPr>
            <p:ph type="sldNum" sz="quarter" idx="5"/>
          </p:nvPr>
        </p:nvSpPr>
        <p:spPr>
          <a:xfrm>
            <a:off x="3902597" y="9519055"/>
            <a:ext cx="2985558" cy="501094"/>
          </a:xfrm>
          <a:prstGeom prst="rect">
            <a:avLst/>
          </a:prstGeom>
        </p:spPr>
        <p:txBody>
          <a:bodyPr vert="horz" lIns="96634" tIns="48317" rIns="96634" bIns="48317" rtlCol="0" anchor="b"/>
          <a:lstStyle>
            <a:lvl1pPr algn="r">
              <a:defRPr sz="1300"/>
            </a:lvl1pPr>
          </a:lstStyle>
          <a:p>
            <a:fld id="{57441221-4D37-4AD9-90B3-9ED109E2603F}" type="slidenum">
              <a:rPr lang="hu-HU" smtClean="0"/>
              <a:t>‹#›</a:t>
            </a:fld>
            <a:endParaRPr lang="hu-HU"/>
          </a:p>
        </p:txBody>
      </p:sp>
    </p:spTree>
    <p:extLst>
      <p:ext uri="{BB962C8B-B14F-4D97-AF65-F5344CB8AC3E}">
        <p14:creationId xmlns:p14="http://schemas.microsoft.com/office/powerpoint/2010/main" val="194112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e.wikipedia.org/wiki/Amygdala" TargetMode="External"/><Relationship Id="rId3" Type="http://schemas.openxmlformats.org/officeDocument/2006/relationships/hyperlink" Target="https://de.wikipedia.org/wiki/Gen" TargetMode="External"/><Relationship Id="rId7" Type="http://schemas.openxmlformats.org/officeDocument/2006/relationships/hyperlink" Target="https://de.wikipedia.org/wiki/Hippocampu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e.wikipedia.org/wiki/Pr%C3%A4frontaler_Cortex" TargetMode="External"/><Relationship Id="rId5" Type="http://schemas.openxmlformats.org/officeDocument/2006/relationships/hyperlink" Target="https://de.wikipedia.org/wiki/Neuroimaging" TargetMode="External"/><Relationship Id="rId10" Type="http://schemas.openxmlformats.org/officeDocument/2006/relationships/hyperlink" Target="https://www.neurologen-und-psychiater-im-netz.org/glossar/?tx_mksglossary_pi1%5bshowUid%5d=57&amp;cHash=7d17ad9e9ef27b45ab767cfa074a1bc0" TargetMode="External"/><Relationship Id="rId4" Type="http://schemas.openxmlformats.org/officeDocument/2006/relationships/hyperlink" Target="https://de.wikipedia.org/wiki/Modifikation_(Biologie)" TargetMode="External"/><Relationship Id="rId9" Type="http://schemas.openxmlformats.org/officeDocument/2006/relationships/hyperlink" Target="https://de.wikipedia.org/wiki/Limbisches_Syste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wikipedia.org/wiki/Suizidalit%C3%A4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wikipedia.org/wiki/Borderline-Pers%C3%B6nlichkeitsst%C3%B6ru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e.wikipedia.org/wiki/Verm%C3%B6gen_(F%C3%A4higkei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tatista.com/statistik/daten/studie/583/umfrage/sterbefaelle-durch-vorsaetzliche-selbstbeschaedigun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de.wikipedia.org/wiki/Suizid#cite_note-41"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wikipedia.org/wiki/Deutschland"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de.wikipedia.org/wiki/Depression" TargetMode="External"/><Relationship Id="rId5" Type="http://schemas.openxmlformats.org/officeDocument/2006/relationships/hyperlink" Target="https://de.wikipedia.org/wiki/Suizid#cite_note-37" TargetMode="External"/><Relationship Id="rId4" Type="http://schemas.openxmlformats.org/officeDocument/2006/relationships/hyperlink" Target="https://de.wikipedia.org/wiki/Suizid#cite_note-36"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urologen-und-psychiater-im-netz.org/glossar/?tx_mksglossary_pi1%5bshowUid%5d=90&amp;cHash=79e6226e99437ebee56778fe3fccc54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e.wikipedia.org/wiki/Die_Leiden_des_jungen_Werthers"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de.wikipedia.org/wiki/Tote_M%C3%A4dchen_l%C3%BCgen_nicht_(Roman)" TargetMode="External"/><Relationship Id="rId5" Type="http://schemas.openxmlformats.org/officeDocument/2006/relationships/hyperlink" Target="https://de.wikipedia.org/wiki/Tote_M%C3%A4dchen_l%C3%BCgen_nicht_(Fernsehserie)#cite_note-9" TargetMode="External"/><Relationship Id="rId4" Type="http://schemas.openxmlformats.org/officeDocument/2006/relationships/hyperlink" Target="https://de.wikipedia.org/wiki/Werther-Effekt"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sz="1300" dirty="0"/>
          </a:p>
        </p:txBody>
      </p:sp>
      <p:sp>
        <p:nvSpPr>
          <p:cNvPr id="4" name="Slide Number Placeholder 3"/>
          <p:cNvSpPr>
            <a:spLocks noGrp="1"/>
          </p:cNvSpPr>
          <p:nvPr>
            <p:ph type="sldNum" sz="quarter" idx="10"/>
          </p:nvPr>
        </p:nvSpPr>
        <p:spPr/>
        <p:txBody>
          <a:bodyPr/>
          <a:lstStyle/>
          <a:p>
            <a:fld id="{57441221-4D37-4AD9-90B3-9ED109E2603F}" type="slidenum">
              <a:rPr lang="hu-HU" smtClean="0"/>
              <a:t>1</a:t>
            </a:fld>
            <a:endParaRPr lang="hu-HU"/>
          </a:p>
        </p:txBody>
      </p:sp>
    </p:spTree>
    <p:extLst>
      <p:ext uri="{BB962C8B-B14F-4D97-AF65-F5344CB8AC3E}">
        <p14:creationId xmlns:p14="http://schemas.microsoft.com/office/powerpoint/2010/main" val="396273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dirty="0"/>
              <a:t>SVV entsteht häufig als Reaktion auf belastende Umstände und daraus hervorgehende Gefühlszustände, die die </a:t>
            </a:r>
            <a:r>
              <a:rPr lang="hu-HU" dirty="0"/>
              <a:t>Betroffenen</a:t>
            </a:r>
            <a:r>
              <a:rPr lang="hu-HU" baseline="0" dirty="0"/>
              <a:t> </a:t>
            </a:r>
            <a:r>
              <a:rPr lang="de-DE" dirty="0"/>
              <a:t>nicht anders kontrollieren können. Es ist für manche die subjektiv einzige Möglichkeit, mit Problemen oder schmerzlichen Erlebnissen umzugehen - eine Art Bewältigungsstrategie</a:t>
            </a:r>
            <a:r>
              <a:rPr lang="hu-HU" dirty="0"/>
              <a:t>. </a:t>
            </a:r>
          </a:p>
          <a:p>
            <a:pPr defTabSz="966338">
              <a:defRPr/>
            </a:pPr>
            <a:r>
              <a:rPr lang="hu-HU" sz="1300" dirty="0"/>
              <a:t>Nach Menninger K (1938) ist SVV Suizidprophylaxe („fokaler Suizid“). </a:t>
            </a:r>
          </a:p>
          <a:p>
            <a:endParaRPr lang="hu-HU" sz="1300" dirty="0"/>
          </a:p>
          <a:p>
            <a:r>
              <a:rPr lang="hu-HU" sz="1300" dirty="0"/>
              <a:t>Soziale Funktionen sind haufig im Vordergrund gestellt, da sie das ganze Milieu des Patienten betreffen und gestalten. </a:t>
            </a:r>
            <a:r>
              <a:rPr lang="de-DE" sz="1300" dirty="0"/>
              <a:t>Anstreben von Zuwendung,</a:t>
            </a:r>
            <a:r>
              <a:rPr lang="hu-HU" sz="1300" dirty="0"/>
              <a:t> Hilfsappelle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10</a:t>
            </a:fld>
            <a:endParaRPr lang="hu-HU"/>
          </a:p>
        </p:txBody>
      </p:sp>
    </p:spTree>
    <p:extLst>
      <p:ext uri="{BB962C8B-B14F-4D97-AF65-F5344CB8AC3E}">
        <p14:creationId xmlns:p14="http://schemas.microsoft.com/office/powerpoint/2010/main" val="86109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hu-HU" sz="1300" dirty="0"/>
              <a:t>Zum Thema Atiologie gibt es schon seit mehr als 100 Jahre spannende Beitrage, die wechselnde Schwerpunkte und Fokus habe ich hier schon erwahnt. </a:t>
            </a:r>
            <a:endParaRPr lang="hu-HU" sz="1300" b="1" dirty="0"/>
          </a:p>
          <a:p>
            <a:pPr defTabSz="966338">
              <a:defRPr/>
            </a:pPr>
            <a:r>
              <a:rPr lang="hu-HU" sz="1300" b="1" dirty="0"/>
              <a:t>Ein Grossteil folgender Kenntnisse über Selbstverletzung stammen aus Studien mit Borderline Patienten, aber die folgenden Aussagen im Grossen und Ganzen mögen auch für SVV gelten . </a:t>
            </a:r>
          </a:p>
          <a:p>
            <a:pPr defTabSz="966338">
              <a:defRPr/>
            </a:pPr>
            <a:r>
              <a:rPr lang="de-DE" dirty="0">
                <a:effectLst/>
              </a:rPr>
              <a:t>Die meisten Wissenschaftler gehen davon aus, dass mehrere Faktoren zur Entstehung beitragen.</a:t>
            </a:r>
            <a:r>
              <a:rPr lang="hu-HU" dirty="0">
                <a:effectLst/>
              </a:rPr>
              <a:t> </a:t>
            </a:r>
            <a:endParaRPr lang="hu-HU" b="1" dirty="0">
              <a:effectLst/>
            </a:endParaRPr>
          </a:p>
          <a:p>
            <a:pPr rtl="0"/>
            <a:r>
              <a:rPr lang="de-DE" b="1" dirty="0">
                <a:effectLst/>
              </a:rPr>
              <a:t>Genetische Veranlagung</a:t>
            </a:r>
            <a:r>
              <a:rPr lang="hu-HU" b="1" dirty="0">
                <a:effectLst/>
              </a:rPr>
              <a:t> </a:t>
            </a:r>
          </a:p>
          <a:p>
            <a:pPr rtl="0"/>
            <a:r>
              <a:rPr lang="de-DE" dirty="0">
                <a:effectLst/>
              </a:rPr>
              <a:t>Eine Metaanalyse gelangte zu der Abschätzung, dass BPS zu etwa 40 % erblich sei. </a:t>
            </a:r>
            <a:r>
              <a:rPr lang="hu-HU" dirty="0">
                <a:effectLst/>
              </a:rPr>
              <a:t>Aber </a:t>
            </a:r>
            <a:r>
              <a:rPr lang="de-DE" dirty="0">
                <a:effectLst/>
              </a:rPr>
              <a:t>Suche nach bestimmten </a:t>
            </a:r>
            <a:r>
              <a:rPr lang="de-DE" dirty="0">
                <a:effectLst/>
                <a:hlinkClick r:id="rId3" tooltip="Gen"/>
              </a:rPr>
              <a:t>Genen</a:t>
            </a:r>
            <a:r>
              <a:rPr lang="de-DE" dirty="0">
                <a:effectLst/>
              </a:rPr>
              <a:t> </a:t>
            </a:r>
            <a:r>
              <a:rPr lang="hu-HU" dirty="0">
                <a:effectLst/>
              </a:rPr>
              <a:t>war </a:t>
            </a:r>
            <a:r>
              <a:rPr lang="de-DE" dirty="0">
                <a:effectLst/>
              </a:rPr>
              <a:t>bislang erfolglos. Die Autoren schlugen deshalb vor, dass die hohe Erblichkeitsrate und die bislang ergebnislose Suche nach Genen durch Abweichungen bei der Ausprägung von Genen (</a:t>
            </a:r>
            <a:r>
              <a:rPr lang="de-DE" dirty="0">
                <a:effectLst/>
                <a:hlinkClick r:id="rId4" tooltip="Modifikation (Biologie)"/>
              </a:rPr>
              <a:t>Modifikation</a:t>
            </a:r>
            <a:r>
              <a:rPr lang="de-DE" dirty="0">
                <a:effectLst/>
              </a:rPr>
              <a:t>) zu erklären sei. Derartige Abweichungen sind umweltbedingt, und </a:t>
            </a:r>
            <a:r>
              <a:rPr lang="hu-HU" dirty="0">
                <a:effectLst/>
              </a:rPr>
              <a:t>sind </a:t>
            </a:r>
            <a:r>
              <a:rPr lang="de-DE" dirty="0">
                <a:effectLst/>
              </a:rPr>
              <a:t>Hinweise auf Gen-Umwelt-Interaktionen</a:t>
            </a:r>
            <a:endParaRPr lang="hu-HU" dirty="0">
              <a:effectLst/>
            </a:endParaRPr>
          </a:p>
          <a:p>
            <a:pPr rtl="0"/>
            <a:endParaRPr lang="hu-HU" sz="1300" b="1" dirty="0"/>
          </a:p>
          <a:p>
            <a:pPr defTabSz="966338">
              <a:defRPr/>
            </a:pPr>
            <a:r>
              <a:rPr lang="hu-HU" b="1" dirty="0">
                <a:effectLst/>
              </a:rPr>
              <a:t>Neurobiologisch</a:t>
            </a:r>
            <a:r>
              <a:rPr lang="hu-HU" b="1" baseline="0" dirty="0">
                <a:effectLst/>
              </a:rPr>
              <a:t> erfassbare </a:t>
            </a:r>
            <a:r>
              <a:rPr lang="hu-HU" sz="1300" b="1" dirty="0"/>
              <a:t>Veranderungen </a:t>
            </a:r>
            <a:r>
              <a:rPr lang="hu-HU" sz="1300" dirty="0"/>
              <a:t>können für die gestörte Emotionsregulation, Erhöhte Dissoziationsneigung und Impulsivität verantwortlich sein. </a:t>
            </a:r>
            <a:r>
              <a:rPr lang="hu-HU" dirty="0">
                <a:effectLst/>
              </a:rPr>
              <a:t>(</a:t>
            </a:r>
            <a:r>
              <a:rPr lang="de-DE" sz="1300" dirty="0"/>
              <a:t>besonders: Erkennen, Verstehen und Steuern von Affekten</a:t>
            </a:r>
            <a:r>
              <a:rPr lang="hu-HU" sz="1300" dirty="0"/>
              <a:t> und für den </a:t>
            </a:r>
            <a:r>
              <a:rPr lang="de-DE" sz="1300" dirty="0"/>
              <a:t>krisenhafter innerer Spannungsanstieg „in den roten Bereich“</a:t>
            </a:r>
            <a:r>
              <a:rPr lang="hu-HU" dirty="0">
                <a:effectLst/>
              </a:rPr>
              <a:t>) </a:t>
            </a:r>
          </a:p>
          <a:p>
            <a:pPr rtl="0"/>
            <a:r>
              <a:rPr lang="de-DE" dirty="0"/>
              <a:t>Es gibt Hinweise, dass aus neurobiologischer Sicht vor allem das serotonerge System bei der Entstehung und Aufrechterhaltung dieses Verhaltens beteiligt ist.</a:t>
            </a:r>
            <a:r>
              <a:rPr lang="hu-HU" dirty="0"/>
              <a:t> </a:t>
            </a:r>
          </a:p>
          <a:p>
            <a:pPr rtl="0"/>
            <a:r>
              <a:rPr lang="de-DE" dirty="0">
                <a:effectLst/>
              </a:rPr>
              <a:t>Studien mit </a:t>
            </a:r>
            <a:r>
              <a:rPr lang="de-DE" dirty="0">
                <a:effectLst/>
                <a:hlinkClick r:id="rId5" tooltip="Neuroimaging"/>
              </a:rPr>
              <a:t>Gehirnscans</a:t>
            </a:r>
            <a:r>
              <a:rPr lang="de-DE" dirty="0">
                <a:effectLst/>
              </a:rPr>
              <a:t>, dass bei der BPS eine Tendenz zu Unterfunktionen im </a:t>
            </a:r>
            <a:r>
              <a:rPr lang="de-DE" dirty="0">
                <a:effectLst/>
                <a:hlinkClick r:id="rId6" tooltip="Präfrontaler Cortex"/>
              </a:rPr>
              <a:t>Präfrontalen Cortex</a:t>
            </a:r>
            <a:r>
              <a:rPr lang="de-DE" dirty="0">
                <a:effectLst/>
              </a:rPr>
              <a:t> vorliegt. Dies betrifft insbesondere die orbitofrontalen und dorsolateralen Bereiche (OFC und DLPFC).</a:t>
            </a:r>
            <a:r>
              <a:rPr lang="hu-HU" baseline="0" dirty="0">
                <a:effectLst/>
              </a:rPr>
              <a:t> </a:t>
            </a:r>
            <a:r>
              <a:rPr lang="de-DE" dirty="0">
                <a:effectLst/>
                <a:hlinkClick r:id="rId7" tooltip="Hippocampus"/>
              </a:rPr>
              <a:t>Hippocampus</a:t>
            </a:r>
            <a:r>
              <a:rPr lang="de-DE" dirty="0">
                <a:effectLst/>
              </a:rPr>
              <a:t> (Gedächtnisfunktionen) und </a:t>
            </a:r>
            <a:r>
              <a:rPr lang="de-DE" dirty="0">
                <a:effectLst/>
                <a:hlinkClick r:id="rId8" tooltip="Amygdala"/>
              </a:rPr>
              <a:t>Amygdala</a:t>
            </a:r>
            <a:r>
              <a:rPr lang="de-DE" dirty="0">
                <a:effectLst/>
              </a:rPr>
              <a:t> (Gefühlsreaktionen) haben ein tendenziell reduziertes Volumen, und Fehlfunktionen des </a:t>
            </a:r>
            <a:r>
              <a:rPr lang="de-DE" dirty="0">
                <a:effectLst/>
                <a:hlinkClick r:id="rId9" tooltip="Limbisches System"/>
              </a:rPr>
              <a:t>frontolimbischen</a:t>
            </a:r>
            <a:r>
              <a:rPr lang="de-DE" dirty="0">
                <a:effectLst/>
              </a:rPr>
              <a:t> Netzwerks (Präfrontaler Cortex, Hippocampus und Amygdala) gelten als Ursache für die meisten Symptome der BP</a:t>
            </a:r>
            <a:r>
              <a:rPr lang="hu-HU" dirty="0">
                <a:effectLst/>
              </a:rPr>
              <a:t>S.</a:t>
            </a:r>
          </a:p>
          <a:p>
            <a:pPr defTabSz="966338">
              <a:defRPr/>
            </a:pPr>
            <a:r>
              <a:rPr lang="hu-HU" dirty="0"/>
              <a:t>Es gibt eine noch neuere Erklarungmöglichkeit</a:t>
            </a:r>
            <a:r>
              <a:rPr lang="hu-HU" baseline="0" dirty="0"/>
              <a:t> bezüglich Botenstoffe. </a:t>
            </a:r>
            <a:r>
              <a:rPr lang="de-DE" dirty="0"/>
              <a:t>Während einer Verletzung schüttet der Körper „Glückshormone“ aus, so genannte  Endorphine, die zunächst zu einer Schmerzunterdrückung führen. Diese Ausschüttung körpereigener Endorphine kann möglicherweise das Bedürfnis nach Wiederholung auslösen, wenn das Gleichgewicht dieser sogenannten körpereigenen </a:t>
            </a:r>
            <a:r>
              <a:rPr lang="de-DE" dirty="0">
                <a:hlinkClick r:id="rId10" invalidUrl="https://www.neurologen-und-psychiater-im-netz.org/glossar/?tx_mksglossary_pi1[showUid]=57&amp;cHash=7d17ad9e9ef27b45ab767cfa074a1bc0" tooltip="Opioide - Erklärung im Glossar"/>
              </a:rPr>
              <a:t>Opioide</a:t>
            </a:r>
            <a:r>
              <a:rPr lang="de-DE" dirty="0"/>
              <a:t> gestört ist.</a:t>
            </a:r>
            <a:r>
              <a:rPr lang="hu-HU" dirty="0"/>
              <a:t> Neuere</a:t>
            </a:r>
            <a:r>
              <a:rPr lang="hu-HU" baseline="0" dirty="0"/>
              <a:t> Studien belegen dass Betroffene mit SVV haben einen niedrigeren körpereigene Opioid Spiegel, den sie mit diesem gelernten Vehalten höhern </a:t>
            </a:r>
            <a:r>
              <a:rPr lang="hu-HU" dirty="0"/>
              <a:t>gelernt haben und daher fahig geworden sind ihre Affekte</a:t>
            </a:r>
            <a:r>
              <a:rPr lang="hu-HU" baseline="0" dirty="0"/>
              <a:t> zu steuern. </a:t>
            </a:r>
            <a:endParaRPr lang="hu-HU" sz="1300" dirty="0"/>
          </a:p>
          <a:p>
            <a:r>
              <a:rPr lang="en-US" sz="1300" dirty="0"/>
              <a:t>The effect of self-harm on negative emotion is often immediate and strong –but of short duration -and it is highly addictive </a:t>
            </a:r>
            <a:endParaRPr lang="hu-HU" sz="1300" dirty="0"/>
          </a:p>
          <a:p>
            <a:pPr defTabSz="966338">
              <a:defRPr/>
            </a:pPr>
            <a:r>
              <a:rPr lang="hu-HU" b="1" dirty="0">
                <a:effectLst/>
              </a:rPr>
              <a:t>Über</a:t>
            </a:r>
            <a:r>
              <a:rPr lang="hu-HU" b="1" baseline="0" dirty="0">
                <a:effectLst/>
              </a:rPr>
              <a:t> </a:t>
            </a:r>
            <a:r>
              <a:rPr lang="de-DE" b="1" dirty="0">
                <a:effectLst/>
              </a:rPr>
              <a:t>Umwelteinflüsse</a:t>
            </a:r>
            <a:r>
              <a:rPr lang="hu-HU" b="1" dirty="0">
                <a:effectLst/>
              </a:rPr>
              <a:t>,</a:t>
            </a:r>
            <a:r>
              <a:rPr lang="hu-HU" b="1" baseline="0" dirty="0">
                <a:effectLst/>
              </a:rPr>
              <a:t> als dritte Dimension der möglichen Ursachen zeige ich einen tiefergehenden Dia.</a:t>
            </a:r>
            <a:endParaRPr lang="hu-HU" b="1" dirty="0">
              <a:effectLst/>
            </a:endParaRPr>
          </a:p>
        </p:txBody>
      </p:sp>
      <p:sp>
        <p:nvSpPr>
          <p:cNvPr id="4" name="Slide Number Placeholder 3"/>
          <p:cNvSpPr>
            <a:spLocks noGrp="1"/>
          </p:cNvSpPr>
          <p:nvPr>
            <p:ph type="sldNum" sz="quarter" idx="10"/>
          </p:nvPr>
        </p:nvSpPr>
        <p:spPr/>
        <p:txBody>
          <a:bodyPr/>
          <a:lstStyle/>
          <a:p>
            <a:fld id="{57441221-4D37-4AD9-90B3-9ED109E2603F}" type="slidenum">
              <a:rPr lang="hu-HU" smtClean="0"/>
              <a:t>11</a:t>
            </a:fld>
            <a:endParaRPr lang="hu-HU"/>
          </a:p>
        </p:txBody>
      </p:sp>
    </p:spTree>
    <p:extLst>
      <p:ext uri="{BB962C8B-B14F-4D97-AF65-F5344CB8AC3E}">
        <p14:creationId xmlns:p14="http://schemas.microsoft.com/office/powerpoint/2010/main" val="30204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dirty="0">
                <a:effectLst/>
              </a:rPr>
              <a:t>Langzeitstudie</a:t>
            </a:r>
            <a:r>
              <a:rPr lang="hu-HU" dirty="0">
                <a:effectLst/>
              </a:rPr>
              <a:t>n</a:t>
            </a:r>
            <a:r>
              <a:rPr lang="de-DE" dirty="0">
                <a:effectLst/>
              </a:rPr>
              <a:t> ergab</a:t>
            </a:r>
            <a:r>
              <a:rPr lang="hu-HU" dirty="0">
                <a:effectLst/>
              </a:rPr>
              <a:t>en</a:t>
            </a:r>
            <a:r>
              <a:rPr lang="de-DE" dirty="0">
                <a:effectLst/>
              </a:rPr>
              <a:t> dass feindseliges Elternverhalten und Streit unter Eltern die Wahrscheinlichkeit von BPS erhöhte.</a:t>
            </a:r>
          </a:p>
          <a:p>
            <a:pPr defTabSz="966338">
              <a:defRPr/>
            </a:pPr>
            <a:r>
              <a:rPr lang="de-DE" dirty="0"/>
              <a:t>Als Risikofaktoren für SVV wird das Erleben von SVV im Freundes- oder Familienkreis, das Vorliegen einer psychischen Erkrankung sowie die frühe Aufnahme von Sexualkontakten beschrieben. </a:t>
            </a:r>
            <a:endParaRPr lang="hu-HU" dirty="0"/>
          </a:p>
          <a:p>
            <a:pPr defTabSz="966338">
              <a:defRPr/>
            </a:pPr>
            <a:r>
              <a:rPr lang="hu-HU" dirty="0">
                <a:effectLst/>
              </a:rPr>
              <a:t>SVV kann</a:t>
            </a:r>
            <a:r>
              <a:rPr lang="hu-HU" baseline="0" dirty="0">
                <a:effectLst/>
              </a:rPr>
              <a:t> auch </a:t>
            </a:r>
            <a:r>
              <a:rPr lang="hu-HU" dirty="0">
                <a:effectLst/>
              </a:rPr>
              <a:t>als spezielle Form jugendlichen Probehandelns betrachtet werden. zB in</a:t>
            </a:r>
            <a:r>
              <a:rPr lang="hu-HU" baseline="0" dirty="0">
                <a:effectLst/>
              </a:rPr>
              <a:t> manchen </a:t>
            </a:r>
            <a:r>
              <a:rPr lang="hu-HU" dirty="0">
                <a:effectLst/>
              </a:rPr>
              <a:t>Subkulturen (z.B. Gothic, Emo)</a:t>
            </a:r>
            <a:r>
              <a:rPr lang="hu-HU" baseline="0" dirty="0">
                <a:effectLst/>
              </a:rPr>
              <a:t> gibt es einen Druck, auch weil in diesen Gruppen SVV d</a:t>
            </a:r>
            <a:r>
              <a:rPr lang="hu-HU" dirty="0">
                <a:effectLst/>
              </a:rPr>
              <a:t>iverse Funktionen</a:t>
            </a:r>
            <a:r>
              <a:rPr lang="hu-HU" baseline="0" dirty="0">
                <a:effectLst/>
              </a:rPr>
              <a:t> erwirbt: </a:t>
            </a:r>
            <a:r>
              <a:rPr lang="hu-HU" dirty="0">
                <a:effectLst/>
              </a:rPr>
              <a:t>Ingroup-Kommunikation (Gruppenkommunikation) ,</a:t>
            </a:r>
            <a:r>
              <a:rPr lang="hu-HU" baseline="0" dirty="0">
                <a:effectLst/>
              </a:rPr>
              <a:t> </a:t>
            </a:r>
            <a:r>
              <a:rPr lang="hu-HU" dirty="0">
                <a:effectLst/>
              </a:rPr>
              <a:t>Abgrenzung nach Aussen,</a:t>
            </a:r>
            <a:r>
              <a:rPr lang="hu-HU" baseline="0" dirty="0">
                <a:effectLst/>
              </a:rPr>
              <a:t> </a:t>
            </a:r>
            <a:r>
              <a:rPr lang="hu-HU" dirty="0">
                <a:effectLst/>
              </a:rPr>
              <a:t>Akzeptanzsuche.</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12</a:t>
            </a:fld>
            <a:endParaRPr lang="hu-HU"/>
          </a:p>
        </p:txBody>
      </p:sp>
    </p:spTree>
    <p:extLst>
      <p:ext uri="{BB962C8B-B14F-4D97-AF65-F5344CB8AC3E}">
        <p14:creationId xmlns:p14="http://schemas.microsoft.com/office/powerpoint/2010/main" val="287372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hu-HU" dirty="0"/>
              <a:t>Dieses atiologisches Modell wurde </a:t>
            </a:r>
            <a:r>
              <a:rPr lang="de-DE" dirty="0"/>
              <a:t>auf suizidales und selbstzerstörerisches Verhalten von Jugendlichen </a:t>
            </a:r>
            <a:r>
              <a:rPr lang="hu-HU" dirty="0"/>
              <a:t>von</a:t>
            </a:r>
            <a:r>
              <a:rPr lang="hu-HU" baseline="0" dirty="0"/>
              <a:t> der Briten Forschungsgruppe um </a:t>
            </a:r>
            <a:r>
              <a:rPr lang="de-DE" dirty="0"/>
              <a:t>Hawton</a:t>
            </a:r>
            <a:r>
              <a:rPr lang="hu-HU" baseline="0" dirty="0"/>
              <a:t> </a:t>
            </a:r>
            <a:r>
              <a:rPr lang="de-DE" dirty="0"/>
              <a:t>entwickelt</a:t>
            </a:r>
            <a:r>
              <a:rPr lang="hu-HU" dirty="0"/>
              <a:t>,</a:t>
            </a:r>
            <a:r>
              <a:rPr lang="hu-HU" baseline="0" dirty="0"/>
              <a:t> und stellt die Komplexitat eines selbstschadigendes Handelns vor. </a:t>
            </a:r>
          </a:p>
          <a:p>
            <a:pPr defTabSz="966338">
              <a:defRPr/>
            </a:pPr>
            <a:r>
              <a:rPr lang="hu-HU" dirty="0"/>
              <a:t>Gemeinsame Folge von allen familiaren Dysfunktionen ist, das es einen</a:t>
            </a:r>
            <a:r>
              <a:rPr lang="hu-HU" baseline="0" dirty="0"/>
              <a:t> </a:t>
            </a:r>
            <a:r>
              <a:rPr lang="de-DE" sz="1300" b="1" dirty="0"/>
              <a:t>Mangel an funktionalen Bewältigungsstrategien und</a:t>
            </a:r>
            <a:r>
              <a:rPr lang="hu-HU" sz="1300" b="1" dirty="0"/>
              <a:t> Problemlösefähigkeiten vorliegt, der eine Verletzlichkeit  Richtung ungewöhnliche Strategien darstellt. </a:t>
            </a:r>
            <a:endParaRPr lang="hu-HU" b="1" dirty="0">
              <a:effectLst/>
            </a:endParaRPr>
          </a:p>
          <a:p>
            <a:endParaRPr lang="hu-HU" dirty="0"/>
          </a:p>
          <a:p>
            <a:r>
              <a:rPr lang="hu-HU" dirty="0"/>
              <a:t>Ich möchte apropo</a:t>
            </a:r>
            <a:r>
              <a:rPr lang="hu-HU" baseline="0" dirty="0"/>
              <a:t> dieser Abbildung Sie darauf aufmerksam machen, wie aus dem Kreislauf der SVV ein Teufelskreis wird. </a:t>
            </a:r>
            <a:endParaRPr lang="hu-HU" dirty="0"/>
          </a:p>
          <a:p>
            <a:pPr marL="241584" indent="-241584">
              <a:buAutoNum type="arabicPeriod"/>
            </a:pPr>
            <a:r>
              <a:rPr lang="hu-HU" dirty="0"/>
              <a:t>Negative Gefühle (Traurigkeit, Angst,</a:t>
            </a:r>
            <a:r>
              <a:rPr lang="hu-HU" baseline="0" dirty="0"/>
              <a:t> Verzweiflung</a:t>
            </a:r>
            <a:r>
              <a:rPr lang="hu-HU" dirty="0"/>
              <a:t>) tauchen</a:t>
            </a:r>
            <a:r>
              <a:rPr lang="hu-HU" baseline="0" dirty="0"/>
              <a:t> auf. </a:t>
            </a:r>
            <a:endParaRPr lang="hu-HU" dirty="0"/>
          </a:p>
          <a:p>
            <a:pPr marL="241584" indent="-241584">
              <a:buAutoNum type="arabicPeriod"/>
            </a:pPr>
            <a:r>
              <a:rPr lang="hu-HU" dirty="0"/>
              <a:t>Anspannung</a:t>
            </a:r>
            <a:r>
              <a:rPr lang="hu-HU" baseline="0" dirty="0"/>
              <a:t> Unfahigkeit, Emotionen zu kontrollieren, Anpsannung zu bewaltigen</a:t>
            </a:r>
          </a:p>
          <a:p>
            <a:pPr marL="241584" indent="-241584">
              <a:buAutoNum type="arabicPeriod"/>
            </a:pPr>
            <a:r>
              <a:rPr lang="hu-HU" baseline="0" dirty="0"/>
              <a:t>Es kommt zu Selsbtsschadingende Handlung.  </a:t>
            </a:r>
          </a:p>
          <a:p>
            <a:pPr marL="241584" indent="-241584">
              <a:buAutoNum type="arabicPeriod"/>
            </a:pPr>
            <a:r>
              <a:rPr lang="hu-HU" baseline="0" dirty="0"/>
              <a:t>Kurzfristige Positive Wirkungeen: Endorphinfreisetzung, Vermindenrung negativer Gefühle, Ddrucklinderung</a:t>
            </a:r>
          </a:p>
          <a:p>
            <a:pPr marL="241584" indent="-241584">
              <a:buAutoNum type="arabicPeriod"/>
            </a:pPr>
            <a:r>
              <a:rPr lang="hu-HU" baseline="0" dirty="0"/>
              <a:t>Negative Wirkungen: Enttauschung, Scham, Schuldgefühle, Anspannung und negative Gefühle, negatives Selbstbild</a:t>
            </a:r>
          </a:p>
          <a:p>
            <a:pPr marL="241584" indent="-241584">
              <a:buAutoNum type="arabicPeriod"/>
            </a:pPr>
            <a:r>
              <a:rPr lang="hu-HU" baseline="0" dirty="0"/>
              <a:t>wieder. </a:t>
            </a:r>
            <a:endParaRPr lang="hu-HU" sz="1300" b="1" dirty="0"/>
          </a:p>
        </p:txBody>
      </p:sp>
      <p:sp>
        <p:nvSpPr>
          <p:cNvPr id="4" name="Slide Number Placeholder 3"/>
          <p:cNvSpPr>
            <a:spLocks noGrp="1"/>
          </p:cNvSpPr>
          <p:nvPr>
            <p:ph type="sldNum" sz="quarter" idx="10"/>
          </p:nvPr>
        </p:nvSpPr>
        <p:spPr/>
        <p:txBody>
          <a:bodyPr/>
          <a:lstStyle/>
          <a:p>
            <a:fld id="{57441221-4D37-4AD9-90B3-9ED109E2603F}" type="slidenum">
              <a:rPr lang="hu-HU" smtClean="0"/>
              <a:t>13</a:t>
            </a:fld>
            <a:endParaRPr lang="hu-HU"/>
          </a:p>
        </p:txBody>
      </p:sp>
    </p:spTree>
    <p:extLst>
      <p:ext uri="{BB962C8B-B14F-4D97-AF65-F5344CB8AC3E}">
        <p14:creationId xmlns:p14="http://schemas.microsoft.com/office/powerpoint/2010/main" val="145341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SVV ist oftmals</a:t>
            </a:r>
            <a:r>
              <a:rPr lang="de-DE" dirty="0"/>
              <a:t> ein ernst zu nehmendes Zeichen einer zugrunde liegenden psychischen Erkrankung</a:t>
            </a:r>
            <a:r>
              <a:rPr lang="hu-HU" dirty="0"/>
              <a:t>. </a:t>
            </a:r>
          </a:p>
          <a:p>
            <a:r>
              <a:rPr lang="de-DE" dirty="0"/>
              <a:t>Steht im </a:t>
            </a:r>
            <a:r>
              <a:rPr lang="hu-HU" dirty="0"/>
              <a:t>engen</a:t>
            </a:r>
            <a:r>
              <a:rPr lang="hu-HU" baseline="0" dirty="0"/>
              <a:t> </a:t>
            </a:r>
            <a:r>
              <a:rPr lang="de-DE" dirty="0"/>
              <a:t>Zusammenhang mit Borderline </a:t>
            </a:r>
            <a:r>
              <a:rPr lang="hu-HU" dirty="0"/>
              <a:t>Störung.</a:t>
            </a:r>
            <a:r>
              <a:rPr lang="hu-HU" baseline="0" dirty="0"/>
              <a:t> </a:t>
            </a:r>
            <a:endParaRPr lang="hu-HU" dirty="0"/>
          </a:p>
          <a:p>
            <a:endParaRPr lang="hu-HU" sz="1300" dirty="0"/>
          </a:p>
        </p:txBody>
      </p:sp>
      <p:sp>
        <p:nvSpPr>
          <p:cNvPr id="4" name="Slide Number Placeholder 3"/>
          <p:cNvSpPr>
            <a:spLocks noGrp="1"/>
          </p:cNvSpPr>
          <p:nvPr>
            <p:ph type="sldNum" sz="quarter" idx="10"/>
          </p:nvPr>
        </p:nvSpPr>
        <p:spPr/>
        <p:txBody>
          <a:bodyPr/>
          <a:lstStyle/>
          <a:p>
            <a:fld id="{57441221-4D37-4AD9-90B3-9ED109E2603F}" type="slidenum">
              <a:rPr lang="hu-HU" smtClean="0"/>
              <a:t>14</a:t>
            </a:fld>
            <a:endParaRPr lang="hu-HU"/>
          </a:p>
        </p:txBody>
      </p:sp>
    </p:spTree>
    <p:extLst>
      <p:ext uri="{BB962C8B-B14F-4D97-AF65-F5344CB8AC3E}">
        <p14:creationId xmlns:p14="http://schemas.microsoft.com/office/powerpoint/2010/main" val="132075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dirty="0">
                <a:effectLst/>
              </a:rPr>
              <a:t>Ob</a:t>
            </a:r>
            <a:r>
              <a:rPr lang="hu-HU" dirty="0">
                <a:effectLst/>
              </a:rPr>
              <a:t>wohl</a:t>
            </a:r>
            <a:r>
              <a:rPr lang="de-DE" dirty="0">
                <a:effectLst/>
              </a:rPr>
              <a:t> SVV </a:t>
            </a:r>
            <a:r>
              <a:rPr lang="hu-HU" dirty="0">
                <a:effectLst/>
              </a:rPr>
              <a:t>per definitionem </a:t>
            </a:r>
            <a:r>
              <a:rPr lang="de-DE" dirty="0">
                <a:effectLst/>
              </a:rPr>
              <a:t>keinen </a:t>
            </a:r>
            <a:r>
              <a:rPr lang="de-DE" dirty="0">
                <a:effectLst/>
                <a:hlinkClick r:id="rId3" tooltip="Suizidalität"/>
              </a:rPr>
              <a:t>suizidalen</a:t>
            </a:r>
            <a:r>
              <a:rPr lang="de-DE" dirty="0">
                <a:effectLst/>
              </a:rPr>
              <a:t> Aspekt hat, sondern meist der Regulation von (negativen) Gefühlen dient, geht SVV bei etwa einem Drittel der Betroffenen direkt mit Suizidalität einher - in solchen Fällen kann davon ausgegangen werden, dass die Selbstverletzungen auch direkt der Regulation der Suizidgedanken dienen - und etwa 10 % der Betroffenen begehen früher oder später tatsächlich Suizid</a:t>
            </a:r>
            <a:r>
              <a:rPr lang="hu-HU" baseline="30000" dirty="0">
                <a:effectLst/>
              </a:rPr>
              <a:t>.</a:t>
            </a:r>
            <a:endParaRPr lang="hu-HU" dirty="0">
              <a:effectLst/>
            </a:endParaRPr>
          </a:p>
          <a:p>
            <a:r>
              <a:rPr lang="hu-HU" baseline="0" dirty="0"/>
              <a:t>Im Einzelfall geht es also darum, eine stereotypische Handlung als Individuelles sehen können und daher einschatzen, inwiefern suizidale Absicht in dem gegebenen Fall vorlag oder nicht.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15</a:t>
            </a:fld>
            <a:endParaRPr lang="hu-HU"/>
          </a:p>
        </p:txBody>
      </p:sp>
    </p:spTree>
    <p:extLst>
      <p:ext uri="{BB962C8B-B14F-4D97-AF65-F5344CB8AC3E}">
        <p14:creationId xmlns:p14="http://schemas.microsoft.com/office/powerpoint/2010/main" val="25575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Hilfreich</a:t>
            </a:r>
            <a:r>
              <a:rPr lang="hu-HU" baseline="0" dirty="0"/>
              <a:t> ist es </a:t>
            </a:r>
          </a:p>
          <a:p>
            <a:r>
              <a:rPr lang="hu-HU" baseline="0" dirty="0"/>
              <a:t>-das </a:t>
            </a:r>
            <a:r>
              <a:rPr lang="de-DE" dirty="0"/>
              <a:t>Emotionale Befinden vor der Handlung</a:t>
            </a:r>
            <a:r>
              <a:rPr lang="hu-HU" dirty="0"/>
              <a:t> zu befragen,</a:t>
            </a:r>
            <a:r>
              <a:rPr lang="hu-HU" baseline="0" dirty="0"/>
              <a:t> </a:t>
            </a:r>
          </a:p>
          <a:p>
            <a:r>
              <a:rPr lang="hu-HU" baseline="0" dirty="0"/>
              <a:t>-die </a:t>
            </a:r>
            <a:r>
              <a:rPr lang="de-DE" dirty="0"/>
              <a:t>Motivation oder Funktion der Selbstschädigung</a:t>
            </a:r>
            <a:r>
              <a:rPr lang="hu-HU" dirty="0"/>
              <a:t> zu entdecken,</a:t>
            </a:r>
            <a:r>
              <a:rPr lang="hu-HU" baseline="0" dirty="0"/>
              <a:t> </a:t>
            </a:r>
          </a:p>
          <a:p>
            <a:r>
              <a:rPr lang="hu-HU" baseline="0" dirty="0"/>
              <a:t>-Über den </a:t>
            </a:r>
            <a:r>
              <a:rPr lang="hu-HU" dirty="0"/>
              <a:t>Erfolg der Handlung</a:t>
            </a:r>
            <a:r>
              <a:rPr lang="hu-HU" baseline="0" dirty="0"/>
              <a:t> zu informieren </a:t>
            </a:r>
            <a:endParaRPr lang="hu-HU" dirty="0"/>
          </a:p>
          <a:p>
            <a:r>
              <a:rPr lang="hu-HU" dirty="0"/>
              <a:t>-Verwendete Selbstverletzungsmethode bzw. Verletzungsschwere zu wissen</a:t>
            </a:r>
          </a:p>
          <a:p>
            <a:r>
              <a:rPr lang="hu-HU" dirty="0"/>
              <a:t>-die </a:t>
            </a:r>
            <a:r>
              <a:rPr lang="de-DE" dirty="0"/>
              <a:t>Anzahl vergleichbarer Handlungen in der Vergangenheit</a:t>
            </a:r>
            <a:r>
              <a:rPr lang="hu-HU" dirty="0"/>
              <a:t> zu erheben. </a:t>
            </a:r>
            <a:endParaRPr lang="de-DE" dirty="0"/>
          </a:p>
        </p:txBody>
      </p:sp>
      <p:sp>
        <p:nvSpPr>
          <p:cNvPr id="4" name="Slide Number Placeholder 3"/>
          <p:cNvSpPr>
            <a:spLocks noGrp="1"/>
          </p:cNvSpPr>
          <p:nvPr>
            <p:ph type="sldNum" sz="quarter" idx="10"/>
          </p:nvPr>
        </p:nvSpPr>
        <p:spPr/>
        <p:txBody>
          <a:bodyPr/>
          <a:lstStyle/>
          <a:p>
            <a:fld id="{57441221-4D37-4AD9-90B3-9ED109E2603F}" type="slidenum">
              <a:rPr lang="hu-HU" smtClean="0"/>
              <a:t>16</a:t>
            </a:fld>
            <a:endParaRPr lang="hu-HU"/>
          </a:p>
        </p:txBody>
      </p:sp>
    </p:spTree>
    <p:extLst>
      <p:ext uri="{BB962C8B-B14F-4D97-AF65-F5344CB8AC3E}">
        <p14:creationId xmlns:p14="http://schemas.microsoft.com/office/powerpoint/2010/main" val="2869726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hu-HU" sz="1300" dirty="0"/>
              <a:t>Meines Erachtens, die grösste Herausforderung im Management von SVV ist die stabile Bewahrung der Hoffnung, die positive Einstellung gegenüber des Patienten. Also die Überzeugung, dass SVV etwas behandelbares ist und man solle nie aufgeben.    </a:t>
            </a:r>
          </a:p>
          <a:p>
            <a:r>
              <a:rPr lang="de-AT" sz="1300" dirty="0"/>
              <a:t>Das wichtigste ist, anzuerkennen, dass die </a:t>
            </a:r>
            <a:r>
              <a:rPr lang="hu-HU" sz="1300" dirty="0"/>
              <a:t>Person</a:t>
            </a:r>
            <a:r>
              <a:rPr lang="de-AT" sz="1300" dirty="0"/>
              <a:t>, die sich selbst verletzt, ihre Gefühle bewältigt, so gut sie eben dazu in der Lage ist. Dies mag zuweilen in einer Selbstverletzung enden, bis sie Mittel und Wege gefunden hat, ihre Gefühle in den Griff zu bekommen.</a:t>
            </a:r>
            <a:endParaRPr lang="hu-HU" sz="1300" dirty="0"/>
          </a:p>
          <a:p>
            <a:r>
              <a:rPr lang="de-AT" sz="1300" dirty="0"/>
              <a:t>Wenn beide Seiten die Verletzung als eine Botschaft verstehen und die Bedeutung dieser Botschaft entdecken, dann kann man auch andere, passendere Möglichkeiten finden, diese Botschaft auszudrücken und anderen verständlich zu machen.</a:t>
            </a:r>
            <a:endParaRPr lang="hu-HU" sz="1300" dirty="0"/>
          </a:p>
          <a:p>
            <a:endParaRPr lang="hu-HU" sz="1300" dirty="0"/>
          </a:p>
          <a:p>
            <a:r>
              <a:rPr lang="hu-HU" sz="1300" dirty="0"/>
              <a:t>Obwohl ist es keine spezifische Pharmakotherapie verfügbar, aber spezifische psychotherpaeutische Ansatze schon! </a:t>
            </a:r>
            <a:endParaRPr lang="hu-HU" dirty="0">
              <a:effectLst/>
            </a:endParaRPr>
          </a:p>
          <a:p>
            <a:r>
              <a:rPr lang="hu-HU" sz="1300" dirty="0"/>
              <a:t>Neben der korrekten m</a:t>
            </a:r>
            <a:r>
              <a:rPr lang="de-DE" sz="1300" dirty="0"/>
              <a:t>edizinische Behandlung (Schnitte versorgen, etc.)</a:t>
            </a:r>
            <a:r>
              <a:rPr lang="hu-HU" sz="1300" dirty="0"/>
              <a:t> ist es ebenfalls wichtig, eine ruhige Haltung zu zeigen:  </a:t>
            </a:r>
            <a:endParaRPr lang="de-DE" sz="1300" dirty="0"/>
          </a:p>
          <a:p>
            <a:r>
              <a:rPr lang="hu-HU" sz="1300" dirty="0"/>
              <a:t>• Nicht geschockt reagieren</a:t>
            </a:r>
          </a:p>
          <a:p>
            <a:r>
              <a:rPr lang="de-DE" sz="1300" dirty="0"/>
              <a:t>• Nie direktiv sein oder ein Urteil fällen</a:t>
            </a:r>
          </a:p>
          <a:p>
            <a:r>
              <a:rPr lang="hu-HU" sz="1300" dirty="0"/>
              <a:t>• Gefühle ernstnehmen. Angebot zuzuhören</a:t>
            </a:r>
          </a:p>
          <a:p>
            <a:r>
              <a:rPr lang="de-DE" sz="1300" dirty="0"/>
              <a:t>• Versichern, dass es nichts ist, wofür man sich schämen muß</a:t>
            </a:r>
          </a:p>
          <a:p>
            <a:r>
              <a:rPr lang="de-DE" sz="1300" dirty="0"/>
              <a:t>• Wichtig: SVV ist ein Coping-Mechanismus bzw. ein Symptom</a:t>
            </a:r>
          </a:p>
        </p:txBody>
      </p:sp>
      <p:sp>
        <p:nvSpPr>
          <p:cNvPr id="4" name="Slide Number Placeholder 3"/>
          <p:cNvSpPr>
            <a:spLocks noGrp="1"/>
          </p:cNvSpPr>
          <p:nvPr>
            <p:ph type="sldNum" sz="quarter" idx="10"/>
          </p:nvPr>
        </p:nvSpPr>
        <p:spPr/>
        <p:txBody>
          <a:bodyPr/>
          <a:lstStyle/>
          <a:p>
            <a:fld id="{57441221-4D37-4AD9-90B3-9ED109E2603F}" type="slidenum">
              <a:rPr lang="hu-HU" smtClean="0"/>
              <a:t>17</a:t>
            </a:fld>
            <a:endParaRPr lang="hu-HU"/>
          </a:p>
        </p:txBody>
      </p:sp>
    </p:spTree>
    <p:extLst>
      <p:ext uri="{BB962C8B-B14F-4D97-AF65-F5344CB8AC3E}">
        <p14:creationId xmlns:p14="http://schemas.microsoft.com/office/powerpoint/2010/main" val="201907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57441221-4D37-4AD9-90B3-9ED109E2603F}" type="slidenum">
              <a:rPr lang="hu-HU" smtClean="0"/>
              <a:t>18</a:t>
            </a:fld>
            <a:endParaRPr lang="hu-HU"/>
          </a:p>
        </p:txBody>
      </p:sp>
    </p:spTree>
    <p:extLst>
      <p:ext uri="{BB962C8B-B14F-4D97-AF65-F5344CB8AC3E}">
        <p14:creationId xmlns:p14="http://schemas.microsoft.com/office/powerpoint/2010/main" val="148049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300" dirty="0"/>
              <a:t>Praktikabel und gut belegt: Module und Tools der Dialektisch‐</a:t>
            </a:r>
            <a:r>
              <a:rPr lang="hu-HU" sz="1300" dirty="0"/>
              <a:t> Behavioralen Therapie (</a:t>
            </a:r>
            <a:r>
              <a:rPr lang="hu-HU" sz="1300" b="1" dirty="0"/>
              <a:t>DBT</a:t>
            </a:r>
            <a:r>
              <a:rPr lang="hu-HU" sz="1300" dirty="0"/>
              <a:t>) nach Linehan („KVT‐Upgrade“), </a:t>
            </a:r>
          </a:p>
          <a:p>
            <a:r>
              <a:rPr lang="de-DE" sz="1300" dirty="0"/>
              <a:t>Diese auf das Krankheitsbild der </a:t>
            </a:r>
            <a:r>
              <a:rPr lang="de-DE" sz="1300" u="sng" dirty="0">
                <a:hlinkClick r:id="rId3"/>
              </a:rPr>
              <a:t>Borderline-Persönlichkeitsstörung</a:t>
            </a:r>
            <a:r>
              <a:rPr lang="de-DE" sz="1300" dirty="0"/>
              <a:t> ausgerichtete Therapie unterscheidet zwischen Bewältigungsstrategien bei Leidensdruck (zum Beispiel durch Ablenkung oder bewusster Wahrnehmung) und Alternativen zu körperschädigendem Verhalten, sogenannten </a:t>
            </a:r>
            <a:r>
              <a:rPr lang="de-DE" sz="1300" u="sng" dirty="0">
                <a:hlinkClick r:id="rId4"/>
              </a:rPr>
              <a:t>Skills</a:t>
            </a:r>
            <a:r>
              <a:rPr lang="de-DE" sz="1300" dirty="0"/>
              <a:t>. Beispiele für Skills sind das Schnalzen eines Gummibands, Festhalten von Eiswürfeln, Kauen von Chilischoten oder Barfußlaufen im Schnee.</a:t>
            </a:r>
            <a:endParaRPr lang="hu-HU" sz="1300" dirty="0"/>
          </a:p>
          <a:p>
            <a:r>
              <a:rPr lang="hu-HU" sz="1300" dirty="0"/>
              <a:t>MBT ist </a:t>
            </a:r>
            <a:r>
              <a:rPr lang="de-DE" sz="1300" dirty="0"/>
              <a:t>eine </a:t>
            </a:r>
            <a:r>
              <a:rPr lang="hu-HU" sz="1300" dirty="0"/>
              <a:t>der neusesten Ansatzen</a:t>
            </a:r>
            <a:r>
              <a:rPr lang="de-DE" sz="1300" dirty="0"/>
              <a:t>, die speziell für die Behandlung schwerster Persönlichkeitsstörungen, vor allem Borderline, entwickelt wurde und bei dieser Klientel sehr effektiv ist. </a:t>
            </a:r>
            <a:endParaRPr lang="hu-HU" sz="1300" dirty="0"/>
          </a:p>
          <a:p>
            <a:r>
              <a:rPr lang="hu-HU" sz="1300" dirty="0"/>
              <a:t>Beim Mentalisieren </a:t>
            </a:r>
            <a:r>
              <a:rPr lang="de-DE" sz="1300" dirty="0"/>
              <a:t>geht </a:t>
            </a:r>
            <a:r>
              <a:rPr lang="hu-HU" sz="1300" dirty="0"/>
              <a:t>es </a:t>
            </a:r>
            <a:r>
              <a:rPr lang="de-DE" sz="1300" dirty="0"/>
              <a:t>darum, die Wechselwirkung zwischen beobachtbarer Interaktion und dem mentalen Hintergrund eigenen und fremden Erlebens und Verhaltens kennen, interpretieren und einschätzen</a:t>
            </a:r>
            <a:r>
              <a:rPr lang="hu-HU" sz="1300" dirty="0"/>
              <a:t> zu lernen.</a:t>
            </a:r>
          </a:p>
          <a:p>
            <a:r>
              <a:rPr lang="de-DE" sz="1300" dirty="0"/>
              <a:t>Die Förderung der Mentalisierungsfähigkeit ist Aufgabe fast jeder Therapiemethode. Es geht um die Fähigkeit, in einer bindungsrelevanten Beziehung zu sein und gleichzeitig Innen- und Außenwelt in einem bedeutungsvollen Zusammenhang zu erleben. </a:t>
            </a:r>
            <a:endParaRPr lang="hu-HU" sz="1300" dirty="0"/>
          </a:p>
        </p:txBody>
      </p:sp>
      <p:sp>
        <p:nvSpPr>
          <p:cNvPr id="4" name="Slide Number Placeholder 3"/>
          <p:cNvSpPr>
            <a:spLocks noGrp="1"/>
          </p:cNvSpPr>
          <p:nvPr>
            <p:ph type="sldNum" sz="quarter" idx="10"/>
          </p:nvPr>
        </p:nvSpPr>
        <p:spPr/>
        <p:txBody>
          <a:bodyPr/>
          <a:lstStyle/>
          <a:p>
            <a:fld id="{57441221-4D37-4AD9-90B3-9ED109E2603F}" type="slidenum">
              <a:rPr lang="hu-HU" smtClean="0"/>
              <a:t>19</a:t>
            </a:fld>
            <a:endParaRPr lang="hu-HU"/>
          </a:p>
        </p:txBody>
      </p:sp>
    </p:spTree>
    <p:extLst>
      <p:ext uri="{BB962C8B-B14F-4D97-AF65-F5344CB8AC3E}">
        <p14:creationId xmlns:p14="http://schemas.microsoft.com/office/powerpoint/2010/main" val="106263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dirty="0"/>
              <a:t>Selbstverletzungen stellen eine wichtige Form von Verhaltensauffälligkeiten dar. </a:t>
            </a:r>
            <a:endParaRPr lang="hu-HU" dirty="0"/>
          </a:p>
          <a:p>
            <a:r>
              <a:rPr lang="de-DE" sz="1300" dirty="0"/>
              <a:t>Bis in die 1980er Jahre hinein galt selbstverletzendes Verhalten als</a:t>
            </a:r>
            <a:r>
              <a:rPr lang="hu-HU" sz="1300" dirty="0"/>
              <a:t> </a:t>
            </a:r>
            <a:r>
              <a:rPr lang="de-DE" sz="1300" dirty="0"/>
              <a:t>sicherer Hinweis auf eine schizophrene Psychose.</a:t>
            </a:r>
          </a:p>
          <a:p>
            <a:r>
              <a:rPr lang="de-DE" sz="1300" dirty="0"/>
              <a:t>Zwischen 1980 und 1990 galt selbstverletzendes Verhalten als nahezu</a:t>
            </a:r>
            <a:r>
              <a:rPr lang="hu-HU" sz="1300" dirty="0"/>
              <a:t> </a:t>
            </a:r>
            <a:r>
              <a:rPr lang="de-DE" sz="1300" dirty="0"/>
              <a:t>sicherer Beweis für eine Borderline‐Persönlichkeitsstörung.</a:t>
            </a:r>
          </a:p>
          <a:p>
            <a:r>
              <a:rPr lang="de-DE" sz="1300" dirty="0"/>
              <a:t>Nach 1990 galt selbstverletzendes Verhalten zeitweise als sicherer Beweis</a:t>
            </a:r>
            <a:r>
              <a:rPr lang="hu-HU" sz="1300" dirty="0"/>
              <a:t> </a:t>
            </a:r>
            <a:r>
              <a:rPr lang="de-DE" sz="1300" dirty="0"/>
              <a:t>für das Vorliegen eines sexuellen Missbrauchs.</a:t>
            </a:r>
          </a:p>
          <a:p>
            <a:r>
              <a:rPr lang="de-DE" sz="1300" dirty="0"/>
              <a:t>Inzwischen wird das Thema in der Fachliteratur umfangreich und</a:t>
            </a:r>
            <a:r>
              <a:rPr lang="hu-HU" sz="1300" dirty="0"/>
              <a:t> differenziert abgehandelt, so möchte ich heute. </a:t>
            </a:r>
          </a:p>
          <a:p>
            <a:r>
              <a:rPr lang="hu-HU" sz="1300" dirty="0"/>
              <a:t>Teils haben Sie hoffentlich darüber schon in einer der Vorlesungen von Professor Romanos im Rahmen der Jugendpsychiatrie gehört. </a:t>
            </a:r>
          </a:p>
          <a:p>
            <a:endParaRPr lang="hu-HU" dirty="0"/>
          </a:p>
          <a:p>
            <a:r>
              <a:rPr lang="hu-HU" dirty="0"/>
              <a:t>Auf</a:t>
            </a:r>
            <a:r>
              <a:rPr lang="hu-HU" baseline="0" dirty="0"/>
              <a:t> Englisch wird das als </a:t>
            </a:r>
            <a:r>
              <a:rPr lang="hu-HU" dirty="0"/>
              <a:t>Deliberate</a:t>
            </a:r>
            <a:r>
              <a:rPr lang="hu-HU" baseline="0" dirty="0"/>
              <a:t> Self-Harm (absichtliche Selbstverletzung), </a:t>
            </a:r>
            <a:r>
              <a:rPr lang="hu-HU" dirty="0"/>
              <a:t>Nonsuicidal self-injury (NSSI)</a:t>
            </a:r>
            <a:r>
              <a:rPr lang="hu-HU" baseline="0" dirty="0"/>
              <a:t> </a:t>
            </a:r>
            <a:r>
              <a:rPr lang="en-US" dirty="0" err="1"/>
              <a:t>Nonsuicidal</a:t>
            </a:r>
            <a:r>
              <a:rPr lang="en-US" dirty="0"/>
              <a:t> self-injury (NSSI)</a:t>
            </a:r>
            <a:r>
              <a:rPr lang="hu-HU" dirty="0"/>
              <a:t> benannt</a:t>
            </a:r>
            <a:r>
              <a:rPr lang="hu-HU" baseline="0" dirty="0"/>
              <a:t> und </a:t>
            </a:r>
            <a:r>
              <a:rPr lang="en-US" dirty="0"/>
              <a:t> </a:t>
            </a:r>
            <a:endParaRPr lang="hu-HU" dirty="0"/>
          </a:p>
          <a:p>
            <a:r>
              <a:rPr lang="hu-HU" sz="1300" dirty="0"/>
              <a:t>wurde unter die «Bedingungen mit weiterem Forschungsbedarf» in DSM 5 definiert. </a:t>
            </a:r>
          </a:p>
          <a:p>
            <a:r>
              <a:rPr lang="hu-HU" sz="1300" dirty="0"/>
              <a:t>Studien schlagen vor, dass SVV eine selbststandige diagnostische Einheit sei. (zB 80% der Jugendliche mit SVV hatte keine Borderline Persönlichkeitstörung in einer Studie.) </a:t>
            </a:r>
          </a:p>
        </p:txBody>
      </p:sp>
      <p:sp>
        <p:nvSpPr>
          <p:cNvPr id="4" name="Slide Number Placeholder 3"/>
          <p:cNvSpPr>
            <a:spLocks noGrp="1"/>
          </p:cNvSpPr>
          <p:nvPr>
            <p:ph type="sldNum" sz="quarter" idx="10"/>
          </p:nvPr>
        </p:nvSpPr>
        <p:spPr/>
        <p:txBody>
          <a:bodyPr/>
          <a:lstStyle/>
          <a:p>
            <a:fld id="{57441221-4D37-4AD9-90B3-9ED109E2603F}" type="slidenum">
              <a:rPr lang="hu-HU" smtClean="0"/>
              <a:t>2</a:t>
            </a:fld>
            <a:endParaRPr lang="hu-HU"/>
          </a:p>
        </p:txBody>
      </p:sp>
    </p:spTree>
    <p:extLst>
      <p:ext uri="{BB962C8B-B14F-4D97-AF65-F5344CB8AC3E}">
        <p14:creationId xmlns:p14="http://schemas.microsoft.com/office/powerpoint/2010/main" val="3959263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300" dirty="0"/>
              <a:t>STOP skill</a:t>
            </a:r>
          </a:p>
          <a:p>
            <a:pPr marL="181188" indent="-181188">
              <a:buFont typeface="Arial" panose="020B0604020202020204" pitchFamily="34" charset="0"/>
              <a:buChar char="•"/>
            </a:pPr>
            <a:r>
              <a:rPr lang="hu-HU" sz="1300" dirty="0"/>
              <a:t>Stop -freeze</a:t>
            </a:r>
          </a:p>
          <a:p>
            <a:r>
              <a:rPr lang="hu-HU" sz="1300" dirty="0"/>
              <a:t>•Take a step back</a:t>
            </a:r>
          </a:p>
          <a:p>
            <a:r>
              <a:rPr lang="hu-HU" sz="1300" dirty="0"/>
              <a:t>•Observe–what is going on inside and around you</a:t>
            </a:r>
          </a:p>
          <a:p>
            <a:r>
              <a:rPr lang="hu-HU" sz="1300" dirty="0"/>
              <a:t>•Proceed mindfully</a:t>
            </a:r>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20</a:t>
            </a:fld>
            <a:endParaRPr lang="hu-HU"/>
          </a:p>
        </p:txBody>
      </p:sp>
    </p:spTree>
    <p:extLst>
      <p:ext uri="{BB962C8B-B14F-4D97-AF65-F5344CB8AC3E}">
        <p14:creationId xmlns:p14="http://schemas.microsoft.com/office/powerpoint/2010/main" val="109439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57441221-4D37-4AD9-90B3-9ED109E2603F}" type="slidenum">
              <a:rPr lang="hu-HU" smtClean="0"/>
              <a:t>21</a:t>
            </a:fld>
            <a:endParaRPr lang="hu-HU"/>
          </a:p>
        </p:txBody>
      </p:sp>
    </p:spTree>
    <p:extLst>
      <p:ext uri="{BB962C8B-B14F-4D97-AF65-F5344CB8AC3E}">
        <p14:creationId xmlns:p14="http://schemas.microsoft.com/office/powerpoint/2010/main" val="376852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57441221-4D37-4AD9-90B3-9ED109E2603F}" type="slidenum">
              <a:rPr lang="hu-HU" smtClean="0"/>
              <a:t>22</a:t>
            </a:fld>
            <a:endParaRPr lang="hu-HU"/>
          </a:p>
        </p:txBody>
      </p:sp>
    </p:spTree>
    <p:extLst>
      <p:ext uri="{BB962C8B-B14F-4D97-AF65-F5344CB8AC3E}">
        <p14:creationId xmlns:p14="http://schemas.microsoft.com/office/powerpoint/2010/main" val="108467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hu-HU" baseline="0" dirty="0"/>
              <a:t>Suizid ist eine Möglichkeit, Entscheidung des Menschen. Jeder kann sich betroffen fühlen, </a:t>
            </a:r>
            <a:r>
              <a:rPr lang="hu-HU" dirty="0"/>
              <a:t>Suizid ist höchst persönlich</a:t>
            </a:r>
            <a:r>
              <a:rPr lang="hu-HU" baseline="0" dirty="0"/>
              <a:t>. </a:t>
            </a:r>
          </a:p>
          <a:p>
            <a:pPr defTabSz="966338">
              <a:defRPr/>
            </a:pPr>
            <a:r>
              <a:rPr lang="hu-HU" baseline="0" dirty="0"/>
              <a:t>Es hat verschiedene Bedeutungen in verschiedenen Kulturkreisen. </a:t>
            </a:r>
          </a:p>
          <a:p>
            <a:pPr defTabSz="966338">
              <a:defRPr/>
            </a:pPr>
            <a:r>
              <a:rPr lang="hu-HU" sz="1300" dirty="0"/>
              <a:t>Die emotionale Krise zwangslaufig und gleichzeitig eine suizidale Krise ist, wo die Sozialisation den Suizid als eine „Lösung” einer hilflose Situation bestimmt. zB in Ungarn</a:t>
            </a:r>
            <a:endParaRPr lang="hu-HU" dirty="0"/>
          </a:p>
          <a:p>
            <a:r>
              <a:rPr lang="hu-HU" dirty="0"/>
              <a:t>Religiöse</a:t>
            </a:r>
            <a:r>
              <a:rPr lang="hu-HU" baseline="0" dirty="0"/>
              <a:t> Schriften, wie zB der Talmud, Schriftsteller, Philosophen und Forscher setzen mit dem Thema Suizid auseinander. </a:t>
            </a:r>
          </a:p>
        </p:txBody>
      </p:sp>
      <p:sp>
        <p:nvSpPr>
          <p:cNvPr id="4" name="Slide Number Placeholder 3"/>
          <p:cNvSpPr>
            <a:spLocks noGrp="1"/>
          </p:cNvSpPr>
          <p:nvPr>
            <p:ph type="sldNum" sz="quarter" idx="10"/>
          </p:nvPr>
        </p:nvSpPr>
        <p:spPr/>
        <p:txBody>
          <a:bodyPr/>
          <a:lstStyle/>
          <a:p>
            <a:fld id="{57441221-4D37-4AD9-90B3-9ED109E2603F}" type="slidenum">
              <a:rPr lang="hu-HU" smtClean="0"/>
              <a:t>23</a:t>
            </a:fld>
            <a:endParaRPr lang="hu-HU"/>
          </a:p>
        </p:txBody>
      </p:sp>
    </p:spTree>
    <p:extLst>
      <p:ext uri="{BB962C8B-B14F-4D97-AF65-F5344CB8AC3E}">
        <p14:creationId xmlns:p14="http://schemas.microsoft.com/office/powerpoint/2010/main" val="390577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aseline="0" dirty="0"/>
              <a:t>The magnitude of the problem and ways to reduce it are often not sufficient well-known. You can see the counts, 1 death in every 40 seconds, more than the loss due to war and homicide together. </a:t>
            </a:r>
          </a:p>
          <a:p>
            <a:r>
              <a:rPr lang="hu-HU" baseline="0" dirty="0"/>
              <a:t>The evidence based prevention strategies are easily available at WHO website, with educational materials, spots. The main point is, that when dealing with suicide we even have to broaden the circle of collaborators robustly, far beyond medical or public health services, as several prevention tasks need intersectoral collaboration.  Declarations of intent to work together is numerous, but in fact long-lasting intersectoral collaboration are quite rare due to the authors..   </a:t>
            </a:r>
            <a:endParaRPr lang="hu-HU" dirty="0"/>
          </a:p>
        </p:txBody>
      </p:sp>
      <p:sp>
        <p:nvSpPr>
          <p:cNvPr id="4" name="Slide Number Placeholder 3"/>
          <p:cNvSpPr>
            <a:spLocks noGrp="1"/>
          </p:cNvSpPr>
          <p:nvPr>
            <p:ph type="sldNum" sz="quarter" idx="10"/>
          </p:nvPr>
        </p:nvSpPr>
        <p:spPr/>
        <p:txBody>
          <a:bodyPr/>
          <a:lstStyle/>
          <a:p>
            <a:fld id="{EA3E4F81-D217-49C2-AA46-7781E624BFB4}" type="slidenum">
              <a:rPr lang="hu-HU" smtClean="0"/>
              <a:t>24</a:t>
            </a:fld>
            <a:endParaRPr lang="hu-HU"/>
          </a:p>
        </p:txBody>
      </p:sp>
    </p:spTree>
    <p:extLst>
      <p:ext uri="{BB962C8B-B14F-4D97-AF65-F5344CB8AC3E}">
        <p14:creationId xmlns:p14="http://schemas.microsoft.com/office/powerpoint/2010/main" val="63187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On</a:t>
            </a:r>
            <a:r>
              <a:rPr lang="hu-HU" baseline="0" dirty="0"/>
              <a:t> this map you can see the suicide rates in the different countries of the world: the lighter the coulour the less committed suicide per 100000 population. Of course good quality data collection and registration have a great impact on the numbers (if a county lacks it, they use modelling methods), but still it is worth to look at it: </a:t>
            </a:r>
          </a:p>
          <a:p>
            <a:r>
              <a:rPr lang="hu-HU" baseline="0" dirty="0"/>
              <a:t>You might notice the richer, more urbanized societies with higher average educational levels often still have higher suicide rates than others (see dark orange, Allik and Realo 1997 </a:t>
            </a:r>
          </a:p>
          <a:p>
            <a:r>
              <a:rPr lang="hu-HU" baseline="0" dirty="0"/>
              <a:t>Much Evidence support the findig, that achievment-oriented lifestyle is an engine behind modern-suicide. (Girard 1993) </a:t>
            </a:r>
          </a:p>
          <a:p>
            <a:r>
              <a:rPr lang="hu-HU" baseline="0" dirty="0"/>
              <a:t>Germany has a modest rate in this club, with a falling trend. Hungary’s rate is about the double of your rate so I cannot e proud at all. </a:t>
            </a:r>
          </a:p>
          <a:p>
            <a:r>
              <a:rPr lang="hu-HU" baseline="0" dirty="0"/>
              <a:t> </a:t>
            </a:r>
            <a:endParaRPr lang="hu-HU" dirty="0"/>
          </a:p>
        </p:txBody>
      </p:sp>
      <p:sp>
        <p:nvSpPr>
          <p:cNvPr id="4" name="Slide Number Placeholder 3"/>
          <p:cNvSpPr>
            <a:spLocks noGrp="1"/>
          </p:cNvSpPr>
          <p:nvPr>
            <p:ph type="sldNum" sz="quarter" idx="10"/>
          </p:nvPr>
        </p:nvSpPr>
        <p:spPr/>
        <p:txBody>
          <a:bodyPr/>
          <a:lstStyle/>
          <a:p>
            <a:fld id="{EA3E4F81-D217-49C2-AA46-7781E624BFB4}" type="slidenum">
              <a:rPr lang="hu-HU" smtClean="0"/>
              <a:t>25</a:t>
            </a:fld>
            <a:endParaRPr lang="hu-HU"/>
          </a:p>
        </p:txBody>
      </p:sp>
    </p:spTree>
    <p:extLst>
      <p:ext uri="{BB962C8B-B14F-4D97-AF65-F5344CB8AC3E}">
        <p14:creationId xmlns:p14="http://schemas.microsoft.com/office/powerpoint/2010/main" val="2885600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57441221-4D37-4AD9-90B3-9ED109E2603F}" type="slidenum">
              <a:rPr lang="hu-HU" smtClean="0"/>
              <a:t>26</a:t>
            </a:fld>
            <a:endParaRPr lang="hu-HU"/>
          </a:p>
        </p:txBody>
      </p:sp>
    </p:spTree>
    <p:extLst>
      <p:ext uri="{BB962C8B-B14F-4D97-AF65-F5344CB8AC3E}">
        <p14:creationId xmlns:p14="http://schemas.microsoft.com/office/powerpoint/2010/main" val="4693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dirty="0"/>
              <a:t>Zum</a:t>
            </a:r>
            <a:r>
              <a:rPr lang="hu-HU" b="1" baseline="0" dirty="0"/>
              <a:t> Aufw</a:t>
            </a:r>
            <a:r>
              <a:rPr lang="de-DE" dirty="0"/>
              <a:t>ä</a:t>
            </a:r>
            <a:r>
              <a:rPr lang="hu-HU" b="1" baseline="0" dirty="0"/>
              <a:t>rmen schauen wir uns kurz einige verbreitete Mythen und (weniger) bekannte Fakten über Suizid. </a:t>
            </a:r>
          </a:p>
          <a:p>
            <a:r>
              <a:rPr lang="hu-HU" b="0" baseline="0" dirty="0"/>
              <a:t>Ich nahm die Beispiel von </a:t>
            </a:r>
            <a:r>
              <a:rPr lang="hu-HU" b="0" dirty="0"/>
              <a:t>Shneidman, aus seinem Buch</a:t>
            </a:r>
            <a:r>
              <a:rPr lang="hu-HU" b="0" baseline="0" dirty="0"/>
              <a:t> </a:t>
            </a:r>
            <a:r>
              <a:rPr lang="hu-HU" b="0" dirty="0"/>
              <a:t> „Definition of Suicide”. </a:t>
            </a:r>
          </a:p>
          <a:p>
            <a:r>
              <a:rPr lang="de-DE" b="0" dirty="0"/>
              <a:t>Suizidalität ist </a:t>
            </a:r>
            <a:r>
              <a:rPr lang="hu-HU" b="0" dirty="0"/>
              <a:t>noch immer </a:t>
            </a:r>
            <a:r>
              <a:rPr lang="de-DE" b="0" dirty="0"/>
              <a:t>ein tabuisiertes Thema.</a:t>
            </a:r>
          </a:p>
          <a:p>
            <a:r>
              <a:rPr lang="de-DE" dirty="0"/>
              <a:t>Betroffenen Menschen fällt es schwer über ihre Suizidgedanken mit ihrem Arzt oder Therapeuten zu sprechen. Wir wissen aus Studien, das Menschen vor einem vollendeten Suizid viel häufiger als üblich einen Arzt aufgesucht haben, die Suizidgefährdung aber nicht erkannt wurde. Häufig besteht die Angst darin, nicht ernst genommen zu werden, soziale Kontakte zu verlieren, als psychisch krank bezeichnet zu werden und vor Autonomieverlust durch zwangsweise Behandlung. </a:t>
            </a:r>
            <a:endParaRPr lang="hu-HU" dirty="0"/>
          </a:p>
          <a:p>
            <a:r>
              <a:rPr lang="de-DE" dirty="0"/>
              <a:t>Außerdem haben nicht wenige die Vorstellung, dass sie niemand verstehen und niemand ihnen helfen kann. Diese Ängste und Vorstellungen ergeben sich aus der psychischen Befindlichkeit der Betroffenen.</a:t>
            </a:r>
          </a:p>
          <a:p>
            <a:pPr defTabSz="966338">
              <a:defRPr/>
            </a:pPr>
            <a:r>
              <a:rPr lang="de-DE" sz="1300" dirty="0"/>
              <a:t>Die Vorstellung: "Wer von Selbstmord spricht, tut dies nicht, und wer es tun will, spricht nicht davon", hat sich als irrig erwiesen. Etwa 80% aller Menschen, die Selbstmord begehen, haben vorher ihre Selbstmordabsicht angekündigt. Selbstmordabsichten werden häufig dann nicht ernst genommen, wenn der Betreffende damit einen Druck auf andere ausüben will. </a:t>
            </a:r>
            <a:endParaRPr lang="hu-HU" sz="1300" dirty="0"/>
          </a:p>
        </p:txBody>
      </p:sp>
      <p:sp>
        <p:nvSpPr>
          <p:cNvPr id="4" name="Slide Number Placeholder 3"/>
          <p:cNvSpPr>
            <a:spLocks noGrp="1"/>
          </p:cNvSpPr>
          <p:nvPr>
            <p:ph type="sldNum" sz="quarter" idx="10"/>
          </p:nvPr>
        </p:nvSpPr>
        <p:spPr/>
        <p:txBody>
          <a:bodyPr/>
          <a:lstStyle/>
          <a:p>
            <a:fld id="{57441221-4D37-4AD9-90B3-9ED109E2603F}" type="slidenum">
              <a:rPr lang="hu-HU" smtClean="0"/>
              <a:t>27</a:t>
            </a:fld>
            <a:endParaRPr lang="hu-HU"/>
          </a:p>
        </p:txBody>
      </p:sp>
    </p:spTree>
    <p:extLst>
      <p:ext uri="{BB962C8B-B14F-4D97-AF65-F5344CB8AC3E}">
        <p14:creationId xmlns:p14="http://schemas.microsoft.com/office/powerpoint/2010/main" val="1879400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hu-HU"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28</a:t>
            </a:fld>
            <a:endParaRPr lang="hu-HU"/>
          </a:p>
        </p:txBody>
      </p:sp>
    </p:spTree>
    <p:extLst>
      <p:ext uri="{BB962C8B-B14F-4D97-AF65-F5344CB8AC3E}">
        <p14:creationId xmlns:p14="http://schemas.microsoft.com/office/powerpoint/2010/main" val="493286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hu-HU"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29</a:t>
            </a:fld>
            <a:endParaRPr lang="hu-HU"/>
          </a:p>
        </p:txBody>
      </p:sp>
    </p:spTree>
    <p:extLst>
      <p:ext uri="{BB962C8B-B14F-4D97-AF65-F5344CB8AC3E}">
        <p14:creationId xmlns:p14="http://schemas.microsoft.com/office/powerpoint/2010/main" val="42099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dirty="0"/>
              <a:t>Selbstverletzendes Verhalten ist häufig Ausdruck einer starken seelischen Belastung und manchmal ein ernst zu nehmendes Zeichen einer zugrunde liegenden psychischen Erkrankung. </a:t>
            </a:r>
            <a:r>
              <a:rPr lang="hu-HU" dirty="0">
                <a:effectLst/>
              </a:rPr>
              <a:t>SVV könnten wir kurz als </a:t>
            </a:r>
            <a:r>
              <a:rPr lang="hu-HU" b="1" dirty="0">
                <a:effectLst/>
              </a:rPr>
              <a:t>Schmerz gegen den Schmerz </a:t>
            </a:r>
            <a:r>
              <a:rPr lang="hu-HU" dirty="0">
                <a:effectLst/>
              </a:rPr>
              <a:t>kennzeichnen/etikettieren.</a:t>
            </a:r>
            <a:r>
              <a:rPr lang="hu-HU" baseline="0" dirty="0">
                <a:effectLst/>
              </a:rPr>
              <a:t> </a:t>
            </a:r>
            <a:endParaRPr lang="hu-HU" dirty="0">
              <a:effectLst/>
            </a:endParaRPr>
          </a:p>
          <a:p>
            <a:pPr defTabSz="966338">
              <a:defRPr/>
            </a:pPr>
            <a:endParaRPr lang="hu-HU" dirty="0">
              <a:effectLst/>
            </a:endParaRPr>
          </a:p>
          <a:p>
            <a:pPr defTabSz="966338">
              <a:defRPr/>
            </a:pPr>
            <a:r>
              <a:rPr lang="hu-HU" dirty="0">
                <a:effectLst/>
              </a:rPr>
              <a:t>Im kurzen </a:t>
            </a:r>
            <a:r>
              <a:rPr lang="hu-HU" baseline="0" dirty="0">
                <a:effectLst/>
              </a:rPr>
              <a:t>Überblick: wir schauen uns die Definition, Abgrenzung, Epid, SVV-Formen sowie wozu SVV dient an, dann sprechen wir kurz über den möglichen Hintergrund, über die psychischen Störungen wo SVV haufig vorkommt und </a:t>
            </a:r>
            <a:r>
              <a:rPr lang="de-DE" sz="1300" dirty="0"/>
              <a:t>zwar in der Reihenfolge zuletzt, aber durchaus nicht in der Bedeutung</a:t>
            </a:r>
            <a:r>
              <a:rPr lang="hu-HU" sz="1300" dirty="0"/>
              <a:t>, über das Management der SVV. </a:t>
            </a:r>
          </a:p>
          <a:p>
            <a:r>
              <a:rPr lang="hu-HU" sz="1300" dirty="0"/>
              <a:t>SVV ist eher </a:t>
            </a:r>
          </a:p>
          <a:p>
            <a:r>
              <a:rPr lang="hu-HU" sz="1300" dirty="0"/>
              <a:t>• Oberflächlich als tief. </a:t>
            </a:r>
          </a:p>
          <a:p>
            <a:r>
              <a:rPr lang="hu-HU" sz="1300" dirty="0"/>
              <a:t>• Bei SVV zeigt sich meistens Aussparung von empfindlichen Körperstellen.</a:t>
            </a:r>
          </a:p>
          <a:p>
            <a:r>
              <a:rPr lang="de-DE" sz="1300" dirty="0"/>
              <a:t>• </a:t>
            </a:r>
            <a:r>
              <a:rPr lang="hu-HU" sz="1300" dirty="0"/>
              <a:t>Die Verletzungen sind meistens a</a:t>
            </a:r>
            <a:r>
              <a:rPr lang="de-DE" sz="1300" dirty="0"/>
              <a:t>uf Seite der nichtdominanten Hand</a:t>
            </a:r>
          </a:p>
          <a:p>
            <a:r>
              <a:rPr lang="hu-HU" sz="1300" dirty="0"/>
              <a:t>• Einfache Strukturen</a:t>
            </a:r>
          </a:p>
          <a:p>
            <a:r>
              <a:rPr lang="de-DE" sz="1300" dirty="0"/>
              <a:t>• Keine Dynamik wie bei Abwehr zu erwarten (gerade Striche etc.)</a:t>
            </a:r>
          </a:p>
          <a:p>
            <a:r>
              <a:rPr lang="hu-HU" sz="1300" dirty="0"/>
              <a:t>• Keine Abwehrverletzungen</a:t>
            </a:r>
          </a:p>
          <a:p>
            <a:r>
              <a:rPr lang="de-DE" sz="1300" dirty="0"/>
              <a:t>• Teilweise auch alte Narben von früheren Selbstverletzungen</a:t>
            </a:r>
            <a:endParaRPr lang="hu-HU" sz="1300" dirty="0"/>
          </a:p>
          <a:p>
            <a:pPr defTabSz="966338">
              <a:defRPr/>
            </a:pPr>
            <a:endParaRPr lang="hu-HU" baseline="0" dirty="0">
              <a:effectLst/>
            </a:endParaRPr>
          </a:p>
        </p:txBody>
      </p:sp>
      <p:sp>
        <p:nvSpPr>
          <p:cNvPr id="4" name="Slide Number Placeholder 3"/>
          <p:cNvSpPr>
            <a:spLocks noGrp="1"/>
          </p:cNvSpPr>
          <p:nvPr>
            <p:ph type="sldNum" sz="quarter" idx="10"/>
          </p:nvPr>
        </p:nvSpPr>
        <p:spPr/>
        <p:txBody>
          <a:bodyPr/>
          <a:lstStyle/>
          <a:p>
            <a:fld id="{57441221-4D37-4AD9-90B3-9ED109E2603F}" type="slidenum">
              <a:rPr lang="hu-HU" smtClean="0"/>
              <a:t>3</a:t>
            </a:fld>
            <a:endParaRPr lang="hu-HU"/>
          </a:p>
        </p:txBody>
      </p:sp>
    </p:spTree>
    <p:extLst>
      <p:ext uri="{BB962C8B-B14F-4D97-AF65-F5344CB8AC3E}">
        <p14:creationId xmlns:p14="http://schemas.microsoft.com/office/powerpoint/2010/main" val="2761155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30</a:t>
            </a:fld>
            <a:endParaRPr lang="hu-HU"/>
          </a:p>
        </p:txBody>
      </p:sp>
    </p:spTree>
    <p:extLst>
      <p:ext uri="{BB962C8B-B14F-4D97-AF65-F5344CB8AC3E}">
        <p14:creationId xmlns:p14="http://schemas.microsoft.com/office/powerpoint/2010/main" val="2037641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hu-HU"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31</a:t>
            </a:fld>
            <a:endParaRPr lang="hu-HU"/>
          </a:p>
        </p:txBody>
      </p:sp>
    </p:spTree>
    <p:extLst>
      <p:ext uri="{BB962C8B-B14F-4D97-AF65-F5344CB8AC3E}">
        <p14:creationId xmlns:p14="http://schemas.microsoft.com/office/powerpoint/2010/main" val="48469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Hier sind</a:t>
            </a:r>
            <a:r>
              <a:rPr lang="hu-HU" baseline="0" dirty="0"/>
              <a:t> berühmte Persönlichkeiten zu sehen die Suizid begingen.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32</a:t>
            </a:fld>
            <a:endParaRPr lang="hu-HU"/>
          </a:p>
        </p:txBody>
      </p:sp>
    </p:spTree>
    <p:extLst>
      <p:ext uri="{BB962C8B-B14F-4D97-AF65-F5344CB8AC3E}">
        <p14:creationId xmlns:p14="http://schemas.microsoft.com/office/powerpoint/2010/main" val="3322363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hu-HU" dirty="0">
                <a:effectLst/>
              </a:rPr>
              <a:t>Im kurzen </a:t>
            </a:r>
            <a:r>
              <a:rPr lang="hu-HU" baseline="0" dirty="0">
                <a:effectLst/>
              </a:rPr>
              <a:t>Überblick: wir schauen uns die epidemiologischen Trends , Suizidmethode, Risikofaktoren, sowie protektive Faktoren, Phasen eines Suizides, sowie</a:t>
            </a:r>
          </a:p>
          <a:p>
            <a:pPr defTabSz="966338">
              <a:defRPr/>
            </a:pPr>
            <a:r>
              <a:rPr lang="hu-HU" baseline="0" dirty="0">
                <a:effectLst/>
              </a:rPr>
              <a:t>Atiologie, Ausmass der Suizidgedanken, Hinweise aif Suizidalitat, Suizidformen und natürlich </a:t>
            </a:r>
            <a:r>
              <a:rPr lang="hu-HU" sz="1300" dirty="0"/>
              <a:t>über das Management und Prevention suizidaler Handlungen. </a:t>
            </a:r>
            <a:endParaRPr lang="hu-HU" baseline="0" dirty="0">
              <a:effectLst/>
            </a:endParaRPr>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33</a:t>
            </a:fld>
            <a:endParaRPr lang="hu-HU"/>
          </a:p>
        </p:txBody>
      </p:sp>
    </p:spTree>
    <p:extLst>
      <p:ext uri="{BB962C8B-B14F-4D97-AF65-F5344CB8AC3E}">
        <p14:creationId xmlns:p14="http://schemas.microsoft.com/office/powerpoint/2010/main" val="79989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Jedes Jahr nehmen sich in Deutschland ungefähr 10.000 Menschen das Leben,</a:t>
            </a:r>
            <a:r>
              <a:rPr lang="hu-HU" b="0" baseline="0" dirty="0"/>
              <a:t> </a:t>
            </a:r>
            <a:r>
              <a:rPr lang="de-DE" dirty="0"/>
              <a:t>davon sind  ungefähr 70% Männer. </a:t>
            </a:r>
            <a:endParaRPr lang="hu-HU" dirty="0"/>
          </a:p>
          <a:p>
            <a:r>
              <a:rPr lang="de-DE" sz="1300" dirty="0"/>
              <a:t>Die </a:t>
            </a:r>
            <a:r>
              <a:rPr lang="de-DE" sz="1300" dirty="0">
                <a:hlinkClick r:id="rId3"/>
              </a:rPr>
              <a:t>aktuellen Fallzahlen</a:t>
            </a:r>
            <a:r>
              <a:rPr lang="de-DE" sz="1300" dirty="0"/>
              <a:t> liegen in Deutschland bei rund 9.800 Todesfällen im Jahr 2016.</a:t>
            </a:r>
            <a:endParaRPr lang="hu-HU" dirty="0"/>
          </a:p>
          <a:p>
            <a:r>
              <a:rPr lang="de-DE" dirty="0"/>
              <a:t>In Deutschland sterben ungefähr genau so viel Menschen durch Suizid wie durch Verkehrsunfälle, AIDS, illegale Drogen und Gewalttaten zusammen.</a:t>
            </a:r>
            <a:endParaRPr lang="hu-HU" dirty="0"/>
          </a:p>
          <a:p>
            <a:r>
              <a:rPr lang="hu-HU" sz="1300" dirty="0"/>
              <a:t>Die Suizidrate oder Suizidziffer ist die Berechnung der Anzahl der Verstorbenen bezogen auf 100.000 Lebende der jeweiligen Gruppe. Auf diese Weise Werden auch unterschiedliche Gruppen vergleichbar. In 2013: 12,5 Und beträgt nun bei den Männern 18,9 und den Frauen: 6,4. </a:t>
            </a:r>
          </a:p>
          <a:p>
            <a:endParaRPr lang="hu-HU" dirty="0"/>
          </a:p>
          <a:p>
            <a:r>
              <a:rPr lang="hu-HU" dirty="0"/>
              <a:t>D</a:t>
            </a:r>
            <a:r>
              <a:rPr lang="de-DE" dirty="0"/>
              <a:t>ie Rate der Suizidversuche </a:t>
            </a:r>
            <a:r>
              <a:rPr lang="hu-HU" dirty="0"/>
              <a:t>liegt </a:t>
            </a:r>
            <a:r>
              <a:rPr lang="de-DE" dirty="0"/>
              <a:t>mindestens 10 bis </a:t>
            </a:r>
            <a:r>
              <a:rPr lang="hu-HU" dirty="0"/>
              <a:t>1</a:t>
            </a:r>
            <a:r>
              <a:rPr lang="de-DE" dirty="0"/>
              <a:t>5mal so hoch wie die Rate der tatsächlichen Suizide</a:t>
            </a:r>
            <a:r>
              <a:rPr lang="hu-HU" dirty="0"/>
              <a:t>.</a:t>
            </a:r>
            <a:r>
              <a:rPr lang="de-DE" dirty="0"/>
              <a:t> </a:t>
            </a:r>
            <a:r>
              <a:rPr lang="de-DE" b="1" dirty="0"/>
              <a:t>Die Anzahl der Suizidversuche kann auf mindestens 100.000 im Jahr geschätzt werden.</a:t>
            </a:r>
            <a:r>
              <a:rPr lang="hu-HU" b="1" dirty="0"/>
              <a:t> </a:t>
            </a:r>
            <a:endParaRPr lang="hu-HU" dirty="0">
              <a:effectLst/>
            </a:endParaRPr>
          </a:p>
          <a:p>
            <a:pPr defTabSz="966338">
              <a:defRPr/>
            </a:pPr>
            <a:r>
              <a:rPr lang="de-DE" dirty="0">
                <a:effectLst/>
              </a:rPr>
              <a:t>Innerhalb Deutschlands bestehen signifikante regionale Unterschiede. Die meisten Suizidfälle gab es 2006 in Bayern (13,3 je 100.000 Einwohner), die wenigsten in Sachsen-Anhalt (6,6 je 100.000 Einwohner). </a:t>
            </a:r>
            <a:endParaRPr lang="hu-HU" dirty="0">
              <a:effectLst/>
            </a:endParaRPr>
          </a:p>
          <a:p>
            <a:endParaRPr lang="hu-HU" sz="1300" dirty="0"/>
          </a:p>
          <a:p>
            <a:r>
              <a:rPr lang="hu-HU" sz="1300" dirty="0"/>
              <a:t>Geschlechterparadox wird das Phenomen benannt, das zwar der Grossteil der beendeten Suizide von Mannern begangen worden sind, für die Mehrzahl der Suizidversuche sind Frauen verantwortlich. </a:t>
            </a:r>
          </a:p>
          <a:p>
            <a:pPr defTabSz="966338">
              <a:defRPr/>
            </a:pPr>
            <a:r>
              <a:rPr lang="de-DE" dirty="0">
                <a:effectLst/>
              </a:rPr>
              <a:t>Die Suizidrate von Ärzten ist bis zu 3,4-mal höher als die anderer Bürger, bei Ärztinnen ist die Rate bis zu 5,7-mal erhöht.</a:t>
            </a:r>
            <a:r>
              <a:rPr lang="de-DE" baseline="30000" dirty="0">
                <a:effectLst/>
                <a:hlinkClick r:id="rId4"/>
              </a:rPr>
              <a:t>[33]</a:t>
            </a:r>
            <a:r>
              <a:rPr lang="de-DE" dirty="0">
                <a:effectLst/>
              </a:rPr>
              <a:t> Neben der berufsbedingten dauerhaften Beschäftigung mit belastenden Themen wie Krankheit und Tod ist eine mögliche Erklärung für diese hohe Rate, dass Ärzte sowohl die Expertise als auch Zugang zu Mitteln zur Ausführung eines Suizids besitzen, über die andere Bevölkerungsgruppen seltener verfügen</a:t>
            </a:r>
            <a:endParaRPr lang="hu-HU" dirty="0"/>
          </a:p>
          <a:p>
            <a:pPr eaLnBrk="1" hangingPunct="1">
              <a:buFontTx/>
              <a:buNone/>
            </a:pPr>
            <a:endParaRPr lang="hu-HU" sz="1300" dirty="0"/>
          </a:p>
          <a:p>
            <a:pPr eaLnBrk="1" hangingPunct="1">
              <a:buFontTx/>
              <a:buNone/>
            </a:pPr>
            <a:r>
              <a:rPr lang="hu-HU" sz="1300" dirty="0"/>
              <a:t>Nach Angabe Der WHO Sind Von Einem Suizid Im Durchschnitt Mindestens Sechs Nahe Stehende Menschen betroffen. Nicht Selten benötigen Auch Sie Unterstützung</a:t>
            </a:r>
            <a:endParaRPr lang="hu-HU" dirty="0"/>
          </a:p>
          <a:p>
            <a:pPr algn="l" eaLnBrk="1" hangingPunct="1">
              <a:buFontTx/>
              <a:buNone/>
            </a:pPr>
            <a:r>
              <a:rPr lang="de-DE" dirty="0"/>
              <a:t>Doch unter dem Gesichtspunkt, daß die Rate der Suizidversuche mindestens 10 bis i5mal so hoch liegt wie die Rate der tatsächlichen Suizide (Böhme 1994), hat das Ausmaß dieses Problems bedeutende Konsequenzen für die Gesundheitsvorsorge und ist daher für sich schon als vorrangig zu werten.</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34</a:t>
            </a:fld>
            <a:endParaRPr lang="hu-HU"/>
          </a:p>
        </p:txBody>
      </p:sp>
    </p:spTree>
    <p:extLst>
      <p:ext uri="{BB962C8B-B14F-4D97-AF65-F5344CB8AC3E}">
        <p14:creationId xmlns:p14="http://schemas.microsoft.com/office/powerpoint/2010/main" val="2831183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effectLst/>
              </a:rPr>
              <a:t>Die Zahl der Suizide in </a:t>
            </a:r>
            <a:r>
              <a:rPr lang="de-DE" dirty="0">
                <a:effectLst/>
                <a:hlinkClick r:id="rId3" tooltip="Deutschland"/>
              </a:rPr>
              <a:t>Deutschland</a:t>
            </a:r>
            <a:r>
              <a:rPr lang="de-DE" dirty="0">
                <a:effectLst/>
              </a:rPr>
              <a:t> folgte von etwa 1980 bis 2007 einem fallenden Trend und steigt seither wieder an. Bei Suiziden ist im Allgemeinen eine hohe Dunkelziffer anzunehmen.</a:t>
            </a:r>
            <a:endParaRPr lang="hu-HU" dirty="0">
              <a:effectLst/>
            </a:endParaRPr>
          </a:p>
          <a:p>
            <a:r>
              <a:rPr lang="de-DE" dirty="0">
                <a:effectLst/>
              </a:rPr>
              <a:t>Im Jahr 1982 lag die Suizidhäufigkeit in der damaligen </a:t>
            </a:r>
            <a:r>
              <a:rPr lang="de-DE" dirty="0">
                <a:effectLst/>
                <a:hlinkClick r:id="rId3" tooltip="Deutschland"/>
              </a:rPr>
              <a:t>Bundesrepublik Deutschland</a:t>
            </a:r>
            <a:r>
              <a:rPr lang="de-DE" dirty="0">
                <a:effectLst/>
              </a:rPr>
              <a:t> bei 24,7 je 100.000 Einwohner,</a:t>
            </a:r>
            <a:r>
              <a:rPr lang="de-DE" baseline="30000" dirty="0">
                <a:effectLst/>
                <a:hlinkClick r:id="rId4"/>
              </a:rPr>
              <a:t>[destatis 4]</a:t>
            </a:r>
            <a:r>
              <a:rPr lang="de-DE" dirty="0">
                <a:effectLst/>
              </a:rPr>
              <a:t> in der DDR bei 35.</a:t>
            </a:r>
            <a:r>
              <a:rPr lang="de-DE" baseline="30000" dirty="0">
                <a:effectLst/>
                <a:hlinkClick r:id="rId5"/>
              </a:rPr>
              <a:t>[30]</a:t>
            </a:r>
            <a:r>
              <a:rPr lang="de-DE" dirty="0">
                <a:effectLst/>
              </a:rPr>
              <a:t> </a:t>
            </a:r>
            <a:endParaRPr lang="hu-HU" dirty="0">
              <a:effectLst/>
            </a:endParaRPr>
          </a:p>
          <a:p>
            <a:endParaRPr lang="hu-HU" dirty="0">
              <a:effectLst/>
            </a:endParaRPr>
          </a:p>
          <a:p>
            <a:r>
              <a:rPr lang="de-DE" dirty="0">
                <a:effectLst/>
              </a:rPr>
              <a:t>Als Gründe für den zwischenzeitlich starken Rückgang werden eine verbesserte fachärztliche Versorgung, die Enttabuisierung psychischer Erkrankungen und Probleme der methodischen Erfassung angesehen.</a:t>
            </a:r>
            <a:endParaRPr lang="hu-HU" dirty="0">
              <a:effectLst/>
            </a:endParaRPr>
          </a:p>
          <a:p>
            <a:r>
              <a:rPr lang="de-DE" dirty="0">
                <a:effectLst/>
              </a:rPr>
              <a:t>Der Anstieg der Suizidrate seit 2007 korrespondiert mit der zuletzt stark angestiegenen Krankheitslast durch psychische Störungen, speziell </a:t>
            </a:r>
            <a:r>
              <a:rPr lang="de-DE" dirty="0">
                <a:effectLst/>
                <a:hlinkClick r:id="rId6" tooltip="Depression"/>
              </a:rPr>
              <a:t>Depressionen</a:t>
            </a:r>
            <a:r>
              <a:rPr lang="de-DE" dirty="0">
                <a:effectLst/>
              </a:rPr>
              <a:t> und betrifft Männer stärker als Frauen</a:t>
            </a:r>
            <a:r>
              <a:rPr lang="hu-HU" dirty="0">
                <a:effectLst/>
              </a:rPr>
              <a:t>.</a:t>
            </a:r>
          </a:p>
        </p:txBody>
      </p:sp>
      <p:sp>
        <p:nvSpPr>
          <p:cNvPr id="4" name="Slide Number Placeholder 3"/>
          <p:cNvSpPr>
            <a:spLocks noGrp="1"/>
          </p:cNvSpPr>
          <p:nvPr>
            <p:ph type="sldNum" sz="quarter" idx="10"/>
          </p:nvPr>
        </p:nvSpPr>
        <p:spPr/>
        <p:txBody>
          <a:bodyPr/>
          <a:lstStyle/>
          <a:p>
            <a:fld id="{57441221-4D37-4AD9-90B3-9ED109E2603F}" type="slidenum">
              <a:rPr lang="hu-HU" smtClean="0"/>
              <a:t>35</a:t>
            </a:fld>
            <a:endParaRPr lang="hu-HU"/>
          </a:p>
        </p:txBody>
      </p:sp>
    </p:spTree>
    <p:extLst>
      <p:ext uri="{BB962C8B-B14F-4D97-AF65-F5344CB8AC3E}">
        <p14:creationId xmlns:p14="http://schemas.microsoft.com/office/powerpoint/2010/main" val="3530413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300" dirty="0"/>
              <a:t>In Deutschland steigt das Suizidrisiko, mit dem Lebensalter (das sog. „Ungarische Muster“). In allen Altersgruppen begehen Männer deutlich mehr vollendete Suizide als Frauen.</a:t>
            </a:r>
          </a:p>
        </p:txBody>
      </p:sp>
      <p:sp>
        <p:nvSpPr>
          <p:cNvPr id="4" name="Slide Number Placeholder 3"/>
          <p:cNvSpPr>
            <a:spLocks noGrp="1"/>
          </p:cNvSpPr>
          <p:nvPr>
            <p:ph type="sldNum" sz="quarter" idx="10"/>
          </p:nvPr>
        </p:nvSpPr>
        <p:spPr/>
        <p:txBody>
          <a:bodyPr/>
          <a:lstStyle/>
          <a:p>
            <a:fld id="{57441221-4D37-4AD9-90B3-9ED109E2603F}" type="slidenum">
              <a:rPr lang="hu-HU" smtClean="0"/>
              <a:t>36</a:t>
            </a:fld>
            <a:endParaRPr lang="hu-HU"/>
          </a:p>
        </p:txBody>
      </p:sp>
    </p:spTree>
    <p:extLst>
      <p:ext uri="{BB962C8B-B14F-4D97-AF65-F5344CB8AC3E}">
        <p14:creationId xmlns:p14="http://schemas.microsoft.com/office/powerpoint/2010/main" val="2450584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300" dirty="0"/>
              <a:t>Suizidmethode lassen sich in Weiche und harte Methode unterteilen: </a:t>
            </a:r>
          </a:p>
          <a:p>
            <a:r>
              <a:rPr lang="hu-HU" sz="1300" dirty="0"/>
              <a:t>Weiche Methode sind Medikamente (Schmerzmittel, Beruhigungs-und Schlafmittel) einnehmen, waagerechte Schnitte am Handgelenk</a:t>
            </a:r>
          </a:p>
          <a:p>
            <a:r>
              <a:rPr lang="hu-HU" sz="1300" b="1" dirty="0"/>
              <a:t>Harte Methoden </a:t>
            </a:r>
            <a:r>
              <a:rPr lang="hu-HU" sz="1300" dirty="0"/>
              <a:t>Erhängen, Schusswaffen, Sprung aus großer Höhe, </a:t>
            </a:r>
            <a:r>
              <a:rPr lang="de-DE" sz="1300" dirty="0"/>
              <a:t>sich vor Zug werfen etc.</a:t>
            </a:r>
            <a:endParaRPr lang="hu-HU" sz="1300" dirty="0"/>
          </a:p>
          <a:p>
            <a:endParaRPr lang="hu-HU" sz="1300" dirty="0"/>
          </a:p>
          <a:p>
            <a:r>
              <a:rPr lang="hu-HU" sz="1300" dirty="0"/>
              <a:t>Bei den vollendeten Suiziden dominiert als Method das Erhängen deutlich.</a:t>
            </a:r>
          </a:p>
          <a:p>
            <a:r>
              <a:rPr lang="hu-HU" sz="1300" dirty="0"/>
              <a:t>Es folgen mit Medikamente (häufiger Frauen), der Sturz aus der Höhe, Schusswaffen fast nur Männer,  das „Legen vor ein sich bewegendes Objekt“  und„Gase“. </a:t>
            </a:r>
          </a:p>
        </p:txBody>
      </p:sp>
      <p:sp>
        <p:nvSpPr>
          <p:cNvPr id="4" name="Slide Number Placeholder 3"/>
          <p:cNvSpPr>
            <a:spLocks noGrp="1"/>
          </p:cNvSpPr>
          <p:nvPr>
            <p:ph type="sldNum" sz="quarter" idx="10"/>
          </p:nvPr>
        </p:nvSpPr>
        <p:spPr/>
        <p:txBody>
          <a:bodyPr/>
          <a:lstStyle/>
          <a:p>
            <a:fld id="{57441221-4D37-4AD9-90B3-9ED109E2603F}" type="slidenum">
              <a:rPr lang="hu-HU" smtClean="0"/>
              <a:t>37</a:t>
            </a:fld>
            <a:endParaRPr lang="hu-HU"/>
          </a:p>
        </p:txBody>
      </p:sp>
    </p:spTree>
    <p:extLst>
      <p:ext uri="{BB962C8B-B14F-4D97-AF65-F5344CB8AC3E}">
        <p14:creationId xmlns:p14="http://schemas.microsoft.com/office/powerpoint/2010/main" val="1224188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Anhand epidemiologischen Befunden zu den wichtigsten Prädiktoren von Suizidalität</a:t>
            </a:r>
            <a:r>
              <a:rPr lang="hu-HU" baseline="0" dirty="0"/>
              <a:t> </a:t>
            </a:r>
            <a:r>
              <a:rPr lang="de-DE" dirty="0"/>
              <a:t> lassen sich</a:t>
            </a:r>
            <a:r>
              <a:rPr lang="hu-HU" dirty="0"/>
              <a:t> die folgenden</a:t>
            </a:r>
            <a:r>
              <a:rPr lang="de-DE" dirty="0"/>
              <a:t> Risikogruppen ermitteln. </a:t>
            </a:r>
            <a:endParaRPr lang="hu-HU"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hu-HU" dirty="0"/>
              <a:t>Perso</a:t>
            </a:r>
            <a:r>
              <a:rPr lang="de-DE" dirty="0"/>
              <a:t>nen mit psychischen Erkrankungen, allen voran Depressionen</a:t>
            </a:r>
            <a:r>
              <a:rPr lang="hu-HU" dirty="0"/>
              <a:t>. </a:t>
            </a:r>
            <a:r>
              <a:rPr lang="de-DE" b="1" dirty="0"/>
              <a:t>Das Suizidrisiko ist bei allen psychischen Erkrankungen erhöht.</a:t>
            </a:r>
            <a:endParaRPr lang="de-DE" dirty="0"/>
          </a:p>
          <a:p>
            <a:r>
              <a:rPr lang="de-DE" dirty="0"/>
              <a:t>• Menschen mit suizidaler Vergangenheit (z. B. Suizidversuch, Suizidankündigung)</a:t>
            </a:r>
          </a:p>
          <a:p>
            <a:r>
              <a:rPr lang="de-DE" dirty="0"/>
              <a:t>• Alte Menschen mit Tendenz zur Vereinsamung, psychischer oder körperlicher Erkrankung</a:t>
            </a:r>
          </a:p>
          <a:p>
            <a:r>
              <a:rPr lang="de-DE" dirty="0"/>
              <a:t>• Junge Erwachsene mit Beziehungs</a:t>
            </a:r>
            <a:r>
              <a:rPr lang="hu-HU" dirty="0"/>
              <a:t> </a:t>
            </a:r>
            <a:r>
              <a:rPr lang="de-DE" dirty="0"/>
              <a:t>oder Entwicklungskrisen, familiären oder ausbildungsbezogenen Problemen</a:t>
            </a:r>
          </a:p>
          <a:p>
            <a:r>
              <a:rPr lang="de-DE" dirty="0"/>
              <a:t>• „Menschen in traumatisierenden Situationen und Veränderungskrisen“</a:t>
            </a:r>
          </a:p>
          <a:p>
            <a:r>
              <a:rPr lang="de-DE" dirty="0"/>
              <a:t>• Menschen mit chronischen, körperlichen oder lebenseinschränkenden Erkrankungen oder Schmerzen</a:t>
            </a:r>
          </a:p>
          <a:p>
            <a:r>
              <a:rPr lang="de-DE" dirty="0"/>
              <a:t>Dazu gehören besonders Psychosen, Suchterkrankungen, Persönlichkeitsstörungen und Depressionen. Der Anteil psychiatrischer Erkrankungen an Suiziden ist methodisch nur sehr schwierig zu erheben. Die vorliegenden Studienergebnisse unterscheiden sich erheblich: je nach Studie wurden 15% bis 95% der durch Suizid Verstorbenen als depressiv beurteilt. </a:t>
            </a:r>
            <a:endParaRPr lang="hu-HU" dirty="0"/>
          </a:p>
          <a:p>
            <a:endParaRPr lang="hu-HU" dirty="0"/>
          </a:p>
          <a:p>
            <a:r>
              <a:rPr lang="de-DE" dirty="0"/>
              <a:t>Der Anteil derjenigen, die zum Zeitpunkt ihres Suizids unter einer affektiven Störung gelitten haben, wird nämlich in der Allgemeinbevölkerung auf 44% geschätzt</a:t>
            </a:r>
          </a:p>
        </p:txBody>
      </p:sp>
      <p:sp>
        <p:nvSpPr>
          <p:cNvPr id="4" name="Slide Number Placeholder 3"/>
          <p:cNvSpPr>
            <a:spLocks noGrp="1"/>
          </p:cNvSpPr>
          <p:nvPr>
            <p:ph type="sldNum" sz="quarter" idx="10"/>
          </p:nvPr>
        </p:nvSpPr>
        <p:spPr/>
        <p:txBody>
          <a:bodyPr/>
          <a:lstStyle/>
          <a:p>
            <a:fld id="{57441221-4D37-4AD9-90B3-9ED109E2603F}" type="slidenum">
              <a:rPr lang="hu-HU" smtClean="0"/>
              <a:t>38</a:t>
            </a:fld>
            <a:endParaRPr lang="hu-HU"/>
          </a:p>
        </p:txBody>
      </p:sp>
    </p:spTree>
    <p:extLst>
      <p:ext uri="{BB962C8B-B14F-4D97-AF65-F5344CB8AC3E}">
        <p14:creationId xmlns:p14="http://schemas.microsoft.com/office/powerpoint/2010/main" val="603711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Ungefähr jeder Dritte unternimmt nach dem ersten einen weiteren Suizidversuch und jeder Zehnte stirbt später durch Suizid. </a:t>
            </a:r>
            <a:endParaRPr lang="hu-HU" b="1" dirty="0"/>
          </a:p>
          <a:p>
            <a:pPr defTabSz="966338">
              <a:defRPr/>
            </a:pPr>
            <a:r>
              <a:rPr lang="de-DE" dirty="0"/>
              <a:t>Eine Unterscheidung zwischen „ernsthaften“ und „nicht ernsthaften“ Suizidversuchen wird in der Suizidforschung mehrheitlich nicht mehr getroffen.</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39</a:t>
            </a:fld>
            <a:endParaRPr lang="hu-HU"/>
          </a:p>
        </p:txBody>
      </p:sp>
    </p:spTree>
    <p:extLst>
      <p:ext uri="{BB962C8B-B14F-4D97-AF65-F5344CB8AC3E}">
        <p14:creationId xmlns:p14="http://schemas.microsoft.com/office/powerpoint/2010/main" val="270161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Unter Selbstverletzendem Verhalten versteht man Handlungen, bei denen es zu einer bewussten Schädigung der Körperoberfläche kommt. Diese Handlungen sind sozial nicht akzeptiert und nicht </a:t>
            </a:r>
            <a:r>
              <a:rPr lang="de-DE" dirty="0">
                <a:hlinkClick r:id="rId3" tooltip="suizid - Erklärung im Glossar"/>
              </a:rPr>
              <a:t>suizid</a:t>
            </a:r>
            <a:r>
              <a:rPr lang="de-DE" dirty="0"/>
              <a:t>al intendiert. </a:t>
            </a:r>
            <a:endParaRPr lang="hu-HU" dirty="0"/>
          </a:p>
          <a:p>
            <a:r>
              <a:rPr lang="hu-HU" sz="1300" dirty="0"/>
              <a:t>Selbstverletzung ist also ein Spektrum, und beinhaltet soziokulturelle und psychopathologische Phänomene</a:t>
            </a:r>
            <a:r>
              <a:rPr lang="hu-HU" sz="1300" b="1" dirty="0"/>
              <a:t>. </a:t>
            </a:r>
          </a:p>
          <a:p>
            <a:r>
              <a:rPr lang="hu-HU" sz="1300" b="1" dirty="0"/>
              <a:t>Sozial akzeptierte Formen</a:t>
            </a:r>
          </a:p>
          <a:p>
            <a:r>
              <a:rPr lang="de-DE" sz="1300" dirty="0"/>
              <a:t>‐ Schmuck: z. B. Tätowierungen, Piercing</a:t>
            </a:r>
            <a:r>
              <a:rPr lang="hu-HU" sz="1300" dirty="0"/>
              <a:t>, Body modification</a:t>
            </a:r>
            <a:endParaRPr lang="de-DE" sz="1300" dirty="0"/>
          </a:p>
          <a:p>
            <a:r>
              <a:rPr lang="de-DE" sz="1300" dirty="0"/>
              <a:t>‐ religiös oder soziokulturell motiviert: z. B. Beschneidungen, rituelle Narben</a:t>
            </a:r>
            <a:endParaRPr lang="hu-HU" sz="1300" b="1" dirty="0"/>
          </a:p>
          <a:p>
            <a:r>
              <a:rPr lang="hu-HU" sz="1300" b="1" dirty="0"/>
              <a:t>Sozial nicht akzeptierte Formen</a:t>
            </a:r>
          </a:p>
          <a:p>
            <a:r>
              <a:rPr lang="hu-HU" sz="1300" dirty="0"/>
              <a:t>‐ psychopathologische Ursachen,  </a:t>
            </a:r>
            <a:r>
              <a:rPr lang="de-DE" dirty="0"/>
              <a:t>Steht nicht in einem suizidalen oder sexuell motivierten Kontext</a:t>
            </a:r>
            <a:endParaRPr lang="hu-HU" dirty="0"/>
          </a:p>
          <a:p>
            <a:r>
              <a:rPr lang="de-DE" dirty="0"/>
              <a:t>Grundlegende Mechanismen sind noch nicht vollständig wissenschaftlich erklärt</a:t>
            </a:r>
            <a:endParaRPr lang="hu-HU" sz="1300" dirty="0"/>
          </a:p>
          <a:p>
            <a:r>
              <a:rPr lang="de-DE" sz="1300" dirty="0"/>
              <a:t>‐ rechtliche Beweggründe: z. B. Vortäuschung einer Straftat</a:t>
            </a:r>
          </a:p>
          <a:p>
            <a:r>
              <a:rPr lang="de-DE" sz="1300" dirty="0"/>
              <a:t>‐ materielle Beweggründe: z. B. Versicherungsbetrug</a:t>
            </a:r>
            <a:endParaRPr lang="hu-HU" sz="1300" dirty="0"/>
          </a:p>
          <a:p>
            <a:endParaRPr lang="hu-HU" sz="1300" dirty="0"/>
          </a:p>
          <a:p>
            <a:pPr defTabSz="966338">
              <a:defRPr/>
            </a:pPr>
            <a:r>
              <a:rPr lang="hu-HU" sz="1300" b="1" dirty="0"/>
              <a:t>DDG </a:t>
            </a:r>
          </a:p>
          <a:p>
            <a:pPr defTabSz="966338">
              <a:defRPr/>
            </a:pPr>
            <a:r>
              <a:rPr lang="hu-HU" sz="1300" b="1" dirty="0"/>
              <a:t>-von Fremdverschulden ist von </a:t>
            </a:r>
            <a:r>
              <a:rPr lang="hu-HU" sz="1300" dirty="0"/>
              <a:t>Forensischen Bedeutung. </a:t>
            </a:r>
          </a:p>
          <a:p>
            <a:pPr defTabSz="966338">
              <a:defRPr/>
            </a:pPr>
            <a:r>
              <a:rPr lang="hu-HU" sz="1300" dirty="0"/>
              <a:t>-Wenn die </a:t>
            </a:r>
            <a:r>
              <a:rPr lang="de-DE" sz="1300" b="1" dirty="0"/>
              <a:t>Physische Schädigung des eigenen Körpers</a:t>
            </a:r>
            <a:r>
              <a:rPr lang="hu-HU" sz="1300" b="1" dirty="0"/>
              <a:t> ereignet sich </a:t>
            </a:r>
            <a:r>
              <a:rPr lang="de-DE" sz="1300" dirty="0"/>
              <a:t>ohne direkte Verletzungen (z. B</a:t>
            </a:r>
            <a:r>
              <a:rPr lang="hu-HU" sz="1300" dirty="0"/>
              <a:t> e</a:t>
            </a:r>
            <a:r>
              <a:rPr lang="de-DE" dirty="0"/>
              <a:t>xzessiver Alkohol-/Drogenkonsum</a:t>
            </a:r>
            <a:r>
              <a:rPr lang="hu-HU" dirty="0"/>
              <a:t>,</a:t>
            </a:r>
            <a:r>
              <a:rPr lang="hu-HU" baseline="0" dirty="0"/>
              <a:t> </a:t>
            </a:r>
            <a:r>
              <a:rPr lang="de-DE" dirty="0"/>
              <a:t>Selbstinduziertes Erbrechen</a:t>
            </a:r>
            <a:r>
              <a:rPr lang="hu-HU" dirty="0"/>
              <a:t>,</a:t>
            </a:r>
            <a:r>
              <a:rPr lang="hu-HU" baseline="0" dirty="0"/>
              <a:t> </a:t>
            </a:r>
            <a:r>
              <a:rPr lang="de-DE" dirty="0"/>
              <a:t>ungeschützt</a:t>
            </a:r>
            <a:r>
              <a:rPr lang="hu-HU" dirty="0"/>
              <a:t>e</a:t>
            </a:r>
            <a:r>
              <a:rPr lang="hu-HU" baseline="0" dirty="0"/>
              <a:t> </a:t>
            </a:r>
            <a:r>
              <a:rPr lang="de-DE" dirty="0"/>
              <a:t>Promiskuität</a:t>
            </a:r>
            <a:r>
              <a:rPr lang="hu-HU" dirty="0"/>
              <a:t>)</a:t>
            </a:r>
            <a:r>
              <a:rPr lang="hu-HU" baseline="0" dirty="0"/>
              <a:t> wird </a:t>
            </a:r>
            <a:r>
              <a:rPr lang="hu-HU" dirty="0"/>
              <a:t>es </a:t>
            </a:r>
            <a:r>
              <a:rPr lang="de-DE" dirty="0"/>
              <a:t>nicht zu SVV im eigentlichen Sinne gezählt.</a:t>
            </a:r>
            <a:r>
              <a:rPr lang="hu-HU" dirty="0"/>
              <a:t> Das gilt für die stereotype Selbstverletzungen seelisch Behinderten.</a:t>
            </a:r>
            <a:r>
              <a:rPr lang="hu-HU" baseline="0" dirty="0"/>
              <a:t> </a:t>
            </a:r>
            <a:r>
              <a:rPr lang="de-DE" dirty="0"/>
              <a:t>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4</a:t>
            </a:fld>
            <a:endParaRPr lang="hu-HU"/>
          </a:p>
        </p:txBody>
      </p:sp>
    </p:spTree>
    <p:extLst>
      <p:ext uri="{BB962C8B-B14F-4D97-AF65-F5344CB8AC3E}">
        <p14:creationId xmlns:p14="http://schemas.microsoft.com/office/powerpoint/2010/main" val="1763874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D</a:t>
            </a:r>
            <a:r>
              <a:rPr lang="de-DE" dirty="0"/>
              <a:t>er Zusammenhang zwischen Suizidalität und Depression wird</a:t>
            </a:r>
            <a:r>
              <a:rPr lang="hu-HU" dirty="0"/>
              <a:t> </a:t>
            </a:r>
            <a:r>
              <a:rPr lang="de-DE" dirty="0"/>
              <a:t>vor allem über Hoffnungslosigkeit </a:t>
            </a:r>
            <a:r>
              <a:rPr lang="hu-HU" dirty="0"/>
              <a:t>(</a:t>
            </a:r>
            <a:r>
              <a:rPr lang="de-DE" dirty="0"/>
              <a:t>als wichtige Drittvariable</a:t>
            </a:r>
            <a:r>
              <a:rPr lang="hu-HU" dirty="0"/>
              <a:t>)</a:t>
            </a:r>
            <a:r>
              <a:rPr lang="de-DE" dirty="0"/>
              <a:t> vermittelt.</a:t>
            </a:r>
            <a:endParaRPr lang="hu-HU" dirty="0"/>
          </a:p>
          <a:p>
            <a:r>
              <a:rPr lang="hu-HU" altLang="hu-HU" dirty="0"/>
              <a:t>D</a:t>
            </a:r>
            <a:r>
              <a:rPr lang="hu-HU" altLang="hu-HU" baseline="0" dirty="0"/>
              <a:t>iese Symtome bzw Erscheinungen müssen agressiv behandelt werden, denn sie erbergen hohes Risiko.  </a:t>
            </a:r>
            <a:endParaRPr lang="hu-HU" altLang="hu-HU" dirty="0"/>
          </a:p>
          <a:p>
            <a:r>
              <a:rPr lang="hu-HU" altLang="hu-HU" dirty="0"/>
              <a:t>19% der beendeten Suizid</a:t>
            </a:r>
            <a:r>
              <a:rPr lang="hu-HU" altLang="hu-HU" baseline="0" dirty="0"/>
              <a:t> begnagene Patienten ist psychotisch. </a:t>
            </a:r>
            <a:endParaRPr lang="hu-HU" alt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40</a:t>
            </a:fld>
            <a:endParaRPr lang="hu-HU"/>
          </a:p>
        </p:txBody>
      </p:sp>
    </p:spTree>
    <p:extLst>
      <p:ext uri="{BB962C8B-B14F-4D97-AF65-F5344CB8AC3E}">
        <p14:creationId xmlns:p14="http://schemas.microsoft.com/office/powerpoint/2010/main" val="849982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ltLang="hu-HU" dirty="0"/>
              <a:t>Diese Faktoren sind statistisch mit Suizid verbunden. Natürlich</a:t>
            </a:r>
            <a:r>
              <a:rPr lang="hu-HU" altLang="hu-HU" baseline="0" dirty="0"/>
              <a:t> alleine bedeuten die nichts. </a:t>
            </a:r>
          </a:p>
        </p:txBody>
      </p:sp>
      <p:sp>
        <p:nvSpPr>
          <p:cNvPr id="4" name="Slide Number Placeholder 3"/>
          <p:cNvSpPr>
            <a:spLocks noGrp="1"/>
          </p:cNvSpPr>
          <p:nvPr>
            <p:ph type="sldNum" sz="quarter" idx="10"/>
          </p:nvPr>
        </p:nvSpPr>
        <p:spPr/>
        <p:txBody>
          <a:bodyPr/>
          <a:lstStyle/>
          <a:p>
            <a:fld id="{57441221-4D37-4AD9-90B3-9ED109E2603F}" type="slidenum">
              <a:rPr lang="hu-HU" smtClean="0"/>
              <a:t>41</a:t>
            </a:fld>
            <a:endParaRPr lang="hu-HU"/>
          </a:p>
        </p:txBody>
      </p:sp>
    </p:spTree>
    <p:extLst>
      <p:ext uri="{BB962C8B-B14F-4D97-AF65-F5344CB8AC3E}">
        <p14:creationId xmlns:p14="http://schemas.microsoft.com/office/powerpoint/2010/main" val="873318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dirty="0"/>
              <a:t>z.B. Waffen, Medikamente, Chemikalien, Bauwerken</a:t>
            </a:r>
            <a:endParaRPr lang="hu-HU" dirty="0"/>
          </a:p>
          <a:p>
            <a:r>
              <a:rPr lang="de-DE" sz="1300" dirty="0"/>
              <a:t>Der Suizid einer bekannten Persönlichkeit ist ein Ereignis, welches ein öffentliches Interesse erregt und über das zwangsläufig</a:t>
            </a:r>
          </a:p>
          <a:p>
            <a:r>
              <a:rPr lang="hu-HU" sz="1300" dirty="0"/>
              <a:t>berichtet wird. Es </a:t>
            </a:r>
            <a:r>
              <a:rPr lang="de-DE" sz="1300" dirty="0"/>
              <a:t>besteht jedoch die Gefahr von Folgesuiziden durch Imitation (der sog.</a:t>
            </a:r>
          </a:p>
          <a:p>
            <a:r>
              <a:rPr lang="de-DE" sz="1300" dirty="0"/>
              <a:t>Werther-Effekt). Dies betrifft vor allem Menschen, die schon suizidgefährdet sind oder sich mit der durch Suizid verstorbenen</a:t>
            </a:r>
          </a:p>
          <a:p>
            <a:r>
              <a:rPr lang="de-DE" sz="1300" dirty="0"/>
              <a:t>Person verbunden fühlen. Die Nachfolgesuizide erfolgen nicht selten am gleichen Ort oder nach der gleichen Methode.</a:t>
            </a:r>
          </a:p>
          <a:p>
            <a:endParaRPr lang="hu-HU" sz="1300" dirty="0"/>
          </a:p>
          <a:p>
            <a:pPr defTabSz="966338">
              <a:defRPr/>
            </a:pPr>
            <a:endParaRPr lang="hu-HU" sz="1300" dirty="0"/>
          </a:p>
          <a:p>
            <a:pPr defTabSz="966338">
              <a:defRPr/>
            </a:pPr>
            <a:r>
              <a:rPr lang="hu-HU" sz="1300" dirty="0"/>
              <a:t>Eine besondoere Rolle spielen Medien in der Suizidprevention. </a:t>
            </a:r>
          </a:p>
          <a:p>
            <a:pPr defTabSz="966338">
              <a:defRPr/>
            </a:pPr>
            <a:r>
              <a:rPr lang="de-DE" sz="1300" dirty="0"/>
              <a:t>Aus vielen Untersuchungen ist bekannt, dass die mediale Darstellung von Suiziden weitere Suizide zur Folge haben kann. Dies gilt besonders auch für die Verbreitung von –evtl. bisher weitgehend unbekannten oder „exotischen“ Suizidmethoden. In den Tagen nach dem Suizid von Robert Enke hat es einen deutlichen Anstieg von Suiziden nach dem gleichen Muster gegeben, nach unserer Kenntnis auch noch einmal nach der Gedenkfeier. Das bedeutet nicht, dass über Suizide und die Suizidproblematik nicht berichtet werden sollte. Entscheidend ist die Art der Berichterstattung.</a:t>
            </a:r>
            <a:endParaRPr lang="hu-HU" altLang="hu-HU" sz="1300" b="1" dirty="0"/>
          </a:p>
          <a:p>
            <a:r>
              <a:rPr lang="hu-HU" sz="1300" dirty="0"/>
              <a:t>Es </a:t>
            </a:r>
            <a:r>
              <a:rPr lang="de-DE" sz="1300" dirty="0"/>
              <a:t>sollte daher geprüft werden, für welche Details wirklich ein öffentliches Interesse besteht.</a:t>
            </a:r>
            <a:endParaRPr lang="hu-HU" sz="1300" dirty="0"/>
          </a:p>
          <a:p>
            <a:pPr defTabSz="966338">
              <a:defRPr/>
            </a:pPr>
            <a:endParaRPr lang="hu-HU" sz="1300" dirty="0"/>
          </a:p>
          <a:p>
            <a:pPr defTabSz="966338">
              <a:defRPr/>
            </a:pPr>
            <a:r>
              <a:rPr lang="hu-HU" sz="1300" dirty="0"/>
              <a:t>(</a:t>
            </a:r>
            <a:r>
              <a:rPr lang="de-DE" sz="1300" dirty="0"/>
              <a:t>Bereits bei der Veröffentlichung von Goethes Roman </a:t>
            </a:r>
            <a:r>
              <a:rPr lang="de-DE" sz="1300" i="1" dirty="0">
                <a:hlinkClick r:id="rId3" tooltip="Die Leiden des jungen Werthers"/>
              </a:rPr>
              <a:t>Die Leiden des jungen Werthers</a:t>
            </a:r>
            <a:r>
              <a:rPr lang="de-DE" sz="1300" dirty="0"/>
              <a:t> war es 1774 zu einer Suizidwelle gekommen, wobei zahlreiche Tode deutlich als Nachahmung der Romanvorlage erkennbar waren. In der wissenschaftlichen Literatur werden die Nachahmer-Suizide deswegen als „</a:t>
            </a:r>
            <a:r>
              <a:rPr lang="de-DE" sz="1300" dirty="0">
                <a:hlinkClick r:id="rId4" tooltip="Werther-Effekt"/>
              </a:rPr>
              <a:t>Werther-Effekt</a:t>
            </a:r>
            <a:r>
              <a:rPr lang="de-DE" sz="1300" dirty="0"/>
              <a:t>“ bezeichnet.</a:t>
            </a:r>
            <a:r>
              <a:rPr lang="hu-HU" sz="1300" dirty="0"/>
              <a:t>)</a:t>
            </a:r>
          </a:p>
          <a:p>
            <a:pPr defTabSz="966338">
              <a:defRPr/>
            </a:pPr>
            <a:r>
              <a:rPr lang="hu-HU" dirty="0"/>
              <a:t>Ei</a:t>
            </a:r>
            <a:r>
              <a:rPr lang="hu-HU" baseline="0" dirty="0"/>
              <a:t>n aktuelles Beispiel dafür ist die Debatte über die Fernsehserie 13 reasons why /Tote Madchen lügen nicht. </a:t>
            </a:r>
            <a:endParaRPr lang="hu-HU" dirty="0"/>
          </a:p>
          <a:p>
            <a:pPr defTabSz="966338">
              <a:defRPr/>
            </a:pPr>
            <a:r>
              <a:rPr lang="de-DE" sz="1300" i="1" dirty="0"/>
              <a:t>Tote Mädchen lügen nicht</a:t>
            </a:r>
            <a:r>
              <a:rPr lang="de-DE" sz="1300" dirty="0"/>
              <a:t> erntete</a:t>
            </a:r>
            <a:r>
              <a:rPr lang="hu-HU" sz="1300" dirty="0"/>
              <a:t> </a:t>
            </a:r>
            <a:r>
              <a:rPr lang="de-DE" sz="1300" dirty="0"/>
              <a:t>weltweit ernsthafte Kritik von Ärzten und Gesundheitsorganisationen</a:t>
            </a:r>
            <a:r>
              <a:rPr lang="hu-HU" sz="1300" dirty="0"/>
              <a:t>. </a:t>
            </a:r>
            <a:endParaRPr lang="hu-HU" dirty="0"/>
          </a:p>
          <a:p>
            <a:pPr defTabSz="966338">
              <a:defRPr/>
            </a:pPr>
            <a:r>
              <a:rPr lang="de-DE" sz="1300" dirty="0"/>
              <a:t>warnten Jugendliche und Erwachsene davor, sich die Serie anzusehen, da diese psychische Probleme hervorrufen oder gar verstärken könne.</a:t>
            </a:r>
            <a:endParaRPr lang="hu-HU" dirty="0"/>
          </a:p>
          <a:p>
            <a:pPr defTabSz="966338">
              <a:defRPr/>
            </a:pPr>
            <a:r>
              <a:rPr lang="de-DE" sz="1300" dirty="0"/>
              <a:t>Tatsächlich gab es Meldungen, dass einige Schüler sich selbst verletzten und als Begründung die Fernsehserie angegeben haben.</a:t>
            </a:r>
            <a:r>
              <a:rPr lang="de-DE" sz="1300" baseline="30000" dirty="0">
                <a:hlinkClick r:id="rId5"/>
              </a:rPr>
              <a:t>[</a:t>
            </a:r>
            <a:endParaRPr lang="hu-HU" dirty="0"/>
          </a:p>
          <a:p>
            <a:pPr defTabSz="966338">
              <a:defRPr/>
            </a:pPr>
            <a:r>
              <a:rPr lang="de-DE" sz="1300" dirty="0"/>
              <a:t>Die Serie biete eine große Projektionsfläche für Jugendliche, die sich einer vergleichbaren Situation ausgesetzt sehen. </a:t>
            </a:r>
            <a:endParaRPr lang="hu-HU" dirty="0"/>
          </a:p>
          <a:p>
            <a:pPr defTabSz="966338">
              <a:defRPr/>
            </a:pPr>
            <a:r>
              <a:rPr lang="de-DE" sz="1300" dirty="0"/>
              <a:t>Autorenteam argumentierte dagegen. die Serie den Zuschauer mit der Realität konfrontiere, und verdeutlichte, dass Selbstmord keine Erlösung, sondern qualvollen Horror darstelle.</a:t>
            </a:r>
            <a:r>
              <a:rPr lang="hu-HU" sz="1300" dirty="0"/>
              <a:t>Und sie r</a:t>
            </a:r>
            <a:r>
              <a:rPr lang="de-DE" sz="1300" dirty="0"/>
              <a:t>äume mit der Vorstellung auf, dass man bei einem Suizid ruhig in den Schlaf gleite. Schauspielerin </a:t>
            </a:r>
            <a:r>
              <a:rPr lang="hu-HU" sz="1300" dirty="0"/>
              <a:t>sogar </a:t>
            </a:r>
            <a:r>
              <a:rPr lang="de-DE" sz="1300" dirty="0"/>
              <a:t>forderte, dass </a:t>
            </a:r>
            <a:r>
              <a:rPr lang="de-DE" sz="1300" i="1" dirty="0">
                <a:hlinkClick r:id="rId6" tooltip="Tote Mädchen lügen nicht (Roman)"/>
              </a:rPr>
              <a:t>Tote Mädchen lügen nicht</a:t>
            </a:r>
            <a:r>
              <a:rPr lang="de-DE" sz="1300" dirty="0"/>
              <a:t> als Pflichtprogramm in die Schulen aufgenommen werden müsse.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42</a:t>
            </a:fld>
            <a:endParaRPr lang="hu-HU"/>
          </a:p>
        </p:txBody>
      </p:sp>
    </p:spTree>
    <p:extLst>
      <p:ext uri="{BB962C8B-B14F-4D97-AF65-F5344CB8AC3E}">
        <p14:creationId xmlns:p14="http://schemas.microsoft.com/office/powerpoint/2010/main" val="1663147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4225" indent="-644225">
              <a:lnSpc>
                <a:spcPct val="90000"/>
              </a:lnSpc>
            </a:pPr>
            <a:r>
              <a:rPr lang="hu-HU" altLang="hu-HU" sz="1200" b="1" dirty="0">
                <a:solidFill>
                  <a:schemeClr val="accent1"/>
                </a:solidFill>
                <a:latin typeface="+mn-lt"/>
              </a:rPr>
              <a:t>Phasen der Suizidverhalten </a:t>
            </a:r>
            <a:r>
              <a:rPr lang="hu-HU" sz="1200" dirty="0">
                <a:latin typeface="+mn-lt"/>
              </a:rPr>
              <a:t>nach Pöldinger</a:t>
            </a:r>
            <a:r>
              <a:rPr lang="hu-HU" altLang="hu-HU" sz="1200" b="1" dirty="0">
                <a:solidFill>
                  <a:schemeClr val="accent1"/>
                </a:solidFill>
                <a:latin typeface="+mn-lt"/>
              </a:rPr>
              <a:t>:</a:t>
            </a:r>
          </a:p>
          <a:p>
            <a:r>
              <a:rPr lang="hu-HU" sz="1200" b="1" dirty="0">
                <a:latin typeface="+mn-lt"/>
              </a:rPr>
              <a:t>ERWÄGUNGSPHASE:</a:t>
            </a:r>
            <a:r>
              <a:rPr lang="hu-HU" sz="1200" b="1" baseline="0" dirty="0">
                <a:latin typeface="+mn-lt"/>
              </a:rPr>
              <a:t> </a:t>
            </a:r>
            <a:r>
              <a:rPr lang="hu-HU" sz="1200" dirty="0">
                <a:latin typeface="+mn-lt"/>
              </a:rPr>
              <a:t>Rückzug, gedankliche Einengung, Suizidphantasien</a:t>
            </a:r>
          </a:p>
          <a:p>
            <a:r>
              <a:rPr lang="hu-HU" sz="1200" b="1" dirty="0">
                <a:latin typeface="+mn-lt"/>
              </a:rPr>
              <a:t>AMBIVALENZPHASE:</a:t>
            </a:r>
            <a:r>
              <a:rPr lang="hu-HU" sz="1200" b="1" baseline="0" dirty="0">
                <a:latin typeface="+mn-lt"/>
              </a:rPr>
              <a:t> </a:t>
            </a:r>
            <a:r>
              <a:rPr lang="hu-HU" sz="1200" dirty="0">
                <a:latin typeface="+mn-lt"/>
              </a:rPr>
              <a:t>Kontaktaufnahme, Suizidankündigung, Suizidvorbereitung</a:t>
            </a:r>
          </a:p>
          <a:p>
            <a:r>
              <a:rPr lang="hu-HU" sz="1200" b="1" dirty="0">
                <a:latin typeface="+mn-lt"/>
              </a:rPr>
              <a:t>ENTSCHLUSSPHASE:</a:t>
            </a:r>
            <a:r>
              <a:rPr lang="hu-HU" sz="1200" b="1" baseline="0" dirty="0">
                <a:latin typeface="+mn-lt"/>
              </a:rPr>
              <a:t> </a:t>
            </a:r>
            <a:r>
              <a:rPr lang="de-DE" sz="1200" dirty="0">
                <a:latin typeface="+mn-lt"/>
              </a:rPr>
              <a:t>„Ruhe vor dem Sturm“, vermeintliche Befundbesserung, Erleichterung</a:t>
            </a:r>
            <a:endParaRPr lang="hu-HU" sz="1200" dirty="0">
              <a:latin typeface="+mn-lt"/>
            </a:endParaRPr>
          </a:p>
          <a:p>
            <a:endParaRPr lang="hu-HU" sz="1200" dirty="0">
              <a:latin typeface="+mn-lt"/>
            </a:endParaRPr>
          </a:p>
          <a:p>
            <a:r>
              <a:rPr lang="de-DE" sz="1200" dirty="0">
                <a:latin typeface="+mn-lt"/>
              </a:rPr>
              <a:t>Im 1. Stadium (Erwägung) wird der Selbstmord als </a:t>
            </a:r>
            <a:r>
              <a:rPr lang="de-DE" sz="1200" i="1" dirty="0">
                <a:latin typeface="+mn-lt"/>
              </a:rPr>
              <a:t>mögliche </a:t>
            </a:r>
            <a:r>
              <a:rPr lang="de-DE" sz="1200" dirty="0">
                <a:latin typeface="+mn-lt"/>
              </a:rPr>
              <a:t>Problem- oder Konfliktlösung </a:t>
            </a:r>
            <a:r>
              <a:rPr lang="de-DE" sz="1200" i="1" dirty="0">
                <a:latin typeface="+mn-lt"/>
              </a:rPr>
              <a:t>in Betracht </a:t>
            </a:r>
            <a:r>
              <a:rPr lang="de-DE" sz="1200" dirty="0">
                <a:latin typeface="+mn-lt"/>
              </a:rPr>
              <a:t>gezogen. Dabei spielen einerseits psychodynamische Faktoren, wie Aggressionen, die nicht nach außen abgeführt werden können und sich daher nach innen wenden, eine Rolle, andererseits auch suggestive Momente (Suizide in der Umgebung). </a:t>
            </a:r>
            <a:endParaRPr lang="hu-HU" sz="1200" dirty="0">
              <a:latin typeface="+mn-lt"/>
            </a:endParaRPr>
          </a:p>
          <a:p>
            <a:r>
              <a:rPr lang="de-DE" sz="1200" dirty="0">
                <a:latin typeface="+mn-lt"/>
              </a:rPr>
              <a:t>Im Stadium der </a:t>
            </a:r>
            <a:r>
              <a:rPr lang="de-DE" sz="1200" i="1" dirty="0">
                <a:latin typeface="+mn-lt"/>
              </a:rPr>
              <a:t>Ambivalenz </a:t>
            </a:r>
            <a:r>
              <a:rPr lang="de-DE" sz="1200" dirty="0">
                <a:latin typeface="+mn-lt"/>
              </a:rPr>
              <a:t>entwickelt sich ein Kampf zwischen selbsterhaltenden und selbstzerstörerischen Kräften. In dieser Phase kann es zu direkten oder indirekten </a:t>
            </a:r>
            <a:r>
              <a:rPr lang="de-DE" sz="1200" i="1" dirty="0">
                <a:latin typeface="+mn-lt"/>
              </a:rPr>
              <a:t>Suizidankündigungen </a:t>
            </a:r>
            <a:r>
              <a:rPr lang="de-DE" sz="1200" dirty="0">
                <a:latin typeface="+mn-lt"/>
              </a:rPr>
              <a:t>kommen (Andeutungen, Drohungen, Voraussagen), die als Hilferufe und Kontaktsuche zu interpretieren sind. </a:t>
            </a:r>
            <a:endParaRPr lang="hu-HU" sz="1200" dirty="0">
              <a:latin typeface="+mn-lt"/>
            </a:endParaRPr>
          </a:p>
          <a:p>
            <a:pPr defTabSz="966338">
              <a:defRPr/>
            </a:pPr>
            <a:r>
              <a:rPr lang="de-DE" sz="1200" dirty="0">
                <a:latin typeface="+mn-lt"/>
              </a:rPr>
              <a:t>Im 3. Stadium kommt es zum </a:t>
            </a:r>
            <a:r>
              <a:rPr lang="de-DE" sz="1200" i="1" dirty="0">
                <a:latin typeface="+mn-lt"/>
              </a:rPr>
              <a:t>Entschluss, </a:t>
            </a:r>
            <a:r>
              <a:rPr lang="de-DE" sz="1200" dirty="0">
                <a:latin typeface="+mn-lt"/>
              </a:rPr>
              <a:t>entweder für die Selbstmordhandlung oder für das Weiterleben. Der Umwelt fällt auf, dass sich der Patient "beruhigt" hat und nicht mehr über Selbstmordabsichten spricht. Es wäre trügerisch, daraus den Schluss zu ziehen, dass die Selbstmordgefährdung nun nicht mehr gegeben ist. Vielmehr kann es sich um die "Ruhe vor dem Sturm" handeln. Es ist daher notwendig, denjenigen, der vom Selbstmord gesprochen oder damit gedroht hat und es nun nicht mehr tut, zu fragen, warum er jetzt leben will. Wer tatsächlich weiterleben will, wird dafür ohne weiteres einen Grund angeben können, während der zum Selbstmord Entschlossene zu keiner befriedigenden Antwort fähig ist. </a:t>
            </a:r>
          </a:p>
        </p:txBody>
      </p:sp>
      <p:sp>
        <p:nvSpPr>
          <p:cNvPr id="4" name="Slide Number Placeholder 3"/>
          <p:cNvSpPr>
            <a:spLocks noGrp="1"/>
          </p:cNvSpPr>
          <p:nvPr>
            <p:ph type="sldNum" sz="quarter" idx="10"/>
          </p:nvPr>
        </p:nvSpPr>
        <p:spPr/>
        <p:txBody>
          <a:bodyPr/>
          <a:lstStyle/>
          <a:p>
            <a:fld id="{57441221-4D37-4AD9-90B3-9ED109E2603F}" type="slidenum">
              <a:rPr lang="hu-HU" smtClean="0"/>
              <a:t>43</a:t>
            </a:fld>
            <a:endParaRPr lang="hu-HU"/>
          </a:p>
        </p:txBody>
      </p:sp>
    </p:spTree>
    <p:extLst>
      <p:ext uri="{BB962C8B-B14F-4D97-AF65-F5344CB8AC3E}">
        <p14:creationId xmlns:p14="http://schemas.microsoft.com/office/powerpoint/2010/main" val="1764050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sz="1300" dirty="0"/>
              <a:t>Protektive Faktoren lassen sich den Risikofaktoren gegenüberstellen, die bei einem Interview erhoben werden müssen.  </a:t>
            </a:r>
            <a:endParaRPr lang="hu-HU" sz="1300"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44</a:t>
            </a:fld>
            <a:endParaRPr lang="hu-HU"/>
          </a:p>
        </p:txBody>
      </p:sp>
    </p:spTree>
    <p:extLst>
      <p:ext uri="{BB962C8B-B14F-4D97-AF65-F5344CB8AC3E}">
        <p14:creationId xmlns:p14="http://schemas.microsoft.com/office/powerpoint/2010/main" val="817810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57441221-4D37-4AD9-90B3-9ED109E2603F}" type="slidenum">
              <a:rPr lang="hu-HU" smtClean="0"/>
              <a:t>45</a:t>
            </a:fld>
            <a:endParaRPr lang="hu-HU"/>
          </a:p>
        </p:txBody>
      </p:sp>
    </p:spTree>
    <p:extLst>
      <p:ext uri="{BB962C8B-B14F-4D97-AF65-F5344CB8AC3E}">
        <p14:creationId xmlns:p14="http://schemas.microsoft.com/office/powerpoint/2010/main" val="3010869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57441221-4D37-4AD9-90B3-9ED109E2603F}" type="slidenum">
              <a:rPr lang="hu-HU" smtClean="0"/>
              <a:t>46</a:t>
            </a:fld>
            <a:endParaRPr lang="hu-HU"/>
          </a:p>
        </p:txBody>
      </p:sp>
    </p:spTree>
    <p:extLst>
      <p:ext uri="{BB962C8B-B14F-4D97-AF65-F5344CB8AC3E}">
        <p14:creationId xmlns:p14="http://schemas.microsoft.com/office/powerpoint/2010/main" val="3455435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300" dirty="0"/>
              <a:t>Zusätzlich zu den genetischen Faktoren für die</a:t>
            </a:r>
            <a:r>
              <a:rPr lang="hu-HU" sz="1300" dirty="0"/>
              <a:t> </a:t>
            </a:r>
            <a:r>
              <a:rPr lang="de-DE" sz="1300" dirty="0"/>
              <a:t>zugrunde liegenden psychiatrischen Erkrankungen scheint es</a:t>
            </a:r>
            <a:r>
              <a:rPr lang="hu-HU" sz="1300" dirty="0"/>
              <a:t> </a:t>
            </a:r>
            <a:r>
              <a:rPr lang="de-DE" sz="1300" dirty="0"/>
              <a:t>auch eine separate genetische Komponente für suizidales Verhalten</a:t>
            </a:r>
            <a:r>
              <a:rPr lang="hu-HU" sz="1300" dirty="0"/>
              <a:t> zu geben. Also Verletzlichkeit auch ohne Psychiatrische Störung! </a:t>
            </a:r>
          </a:p>
          <a:p>
            <a:endParaRPr lang="hu-HU" sz="1300" dirty="0"/>
          </a:p>
          <a:p>
            <a:r>
              <a:rPr lang="hu-HU" sz="1300" dirty="0"/>
              <a:t>E</a:t>
            </a:r>
            <a:r>
              <a:rPr lang="de-DE" sz="1300" dirty="0"/>
              <a:t>ine neurobiologisch</a:t>
            </a:r>
            <a:r>
              <a:rPr lang="hu-HU" sz="1300" dirty="0"/>
              <a:t> </a:t>
            </a:r>
            <a:r>
              <a:rPr lang="de-DE" sz="1300" dirty="0"/>
              <a:t>determinierte oder vermittelte Disposition zu suizidale</a:t>
            </a:r>
            <a:r>
              <a:rPr lang="hu-HU" sz="1300" dirty="0"/>
              <a:t>m </a:t>
            </a:r>
            <a:r>
              <a:rPr lang="de-DE" sz="1300" dirty="0"/>
              <a:t>Verhalten </a:t>
            </a:r>
            <a:r>
              <a:rPr lang="hu-HU" sz="1300" dirty="0"/>
              <a:t>resultiert </a:t>
            </a:r>
            <a:r>
              <a:rPr lang="de-DE" sz="1300" dirty="0"/>
              <a:t>am ehesten aus einer </a:t>
            </a:r>
            <a:r>
              <a:rPr lang="hu-HU" sz="1300" dirty="0"/>
              <a:t>(</a:t>
            </a:r>
            <a:r>
              <a:rPr lang="de-DE" sz="1300" dirty="0"/>
              <a:t>nosologie-übergreifenden</a:t>
            </a:r>
            <a:r>
              <a:rPr lang="hu-HU" sz="1300" dirty="0"/>
              <a:t>) </a:t>
            </a:r>
            <a:r>
              <a:rPr lang="de-DE" sz="1300" dirty="0"/>
              <a:t>Impuls- und Aggressionskontrollstörung</a:t>
            </a:r>
            <a:r>
              <a:rPr lang="hu-HU" sz="1300" dirty="0"/>
              <a:t>. E</a:t>
            </a:r>
            <a:r>
              <a:rPr lang="de-DE" sz="1300" dirty="0"/>
              <a:t>in serotonerges</a:t>
            </a:r>
            <a:r>
              <a:rPr lang="hu-HU" sz="1300" dirty="0"/>
              <a:t> </a:t>
            </a:r>
            <a:r>
              <a:rPr lang="de-DE" sz="1300" dirty="0"/>
              <a:t>Defizit im ventralen präfrontalen Cortex prädisponier</a:t>
            </a:r>
            <a:r>
              <a:rPr lang="hu-HU" sz="1300" dirty="0"/>
              <a:t>t da</a:t>
            </a:r>
            <a:r>
              <a:rPr lang="de-DE" sz="1300" dirty="0"/>
              <a:t>zu</a:t>
            </a:r>
            <a:r>
              <a:rPr lang="hu-HU" sz="1300" dirty="0"/>
              <a:t>. </a:t>
            </a:r>
          </a:p>
          <a:p>
            <a:pPr defTabSz="966338">
              <a:defRPr/>
            </a:pPr>
            <a:r>
              <a:rPr lang="de-DE" sz="1300" dirty="0"/>
              <a:t>Neben dem serotonergen System wurde</a:t>
            </a:r>
            <a:r>
              <a:rPr lang="hu-HU" sz="1300" dirty="0"/>
              <a:t> </a:t>
            </a:r>
            <a:r>
              <a:rPr lang="de-DE" sz="1300" dirty="0"/>
              <a:t>auch eine Dysregulation des </a:t>
            </a:r>
            <a:r>
              <a:rPr lang="hu-HU" sz="1300" b="1" dirty="0"/>
              <a:t>Hypothalamus-Hypophysen-Nebennierenrinden- System (</a:t>
            </a:r>
            <a:r>
              <a:rPr lang="de-DE" sz="1300" dirty="0"/>
              <a:t>HPA</a:t>
            </a:r>
            <a:r>
              <a:rPr lang="hu-HU" sz="1300" dirty="0"/>
              <a:t>)</a:t>
            </a:r>
            <a:r>
              <a:rPr lang="de-DE" sz="1300" dirty="0"/>
              <a:t>-Systems bei Patienten nach einem Suizidversuch</a:t>
            </a:r>
            <a:r>
              <a:rPr lang="hu-HU" sz="1300" dirty="0"/>
              <a:t> </a:t>
            </a:r>
            <a:r>
              <a:rPr lang="de-DE" sz="1300" dirty="0"/>
              <a:t>oder bei Suizidopfern nachgewiesen</a:t>
            </a:r>
            <a:r>
              <a:rPr lang="hu-HU" sz="1300" dirty="0"/>
              <a:t> </a:t>
            </a:r>
          </a:p>
          <a:p>
            <a:pPr defTabSz="966338">
              <a:defRPr/>
            </a:pPr>
            <a:r>
              <a:rPr lang="de-DE" sz="1300" dirty="0"/>
              <a:t>Einer der konsistentesten Befunde</a:t>
            </a:r>
            <a:r>
              <a:rPr lang="hu-HU" sz="1300" dirty="0"/>
              <a:t> ist die Non-Suppression von Cortisol im Dexamethason-Suppressions- Test (DST)</a:t>
            </a:r>
          </a:p>
        </p:txBody>
      </p:sp>
      <p:sp>
        <p:nvSpPr>
          <p:cNvPr id="4" name="Slide Number Placeholder 3"/>
          <p:cNvSpPr>
            <a:spLocks noGrp="1"/>
          </p:cNvSpPr>
          <p:nvPr>
            <p:ph type="sldNum" sz="quarter" idx="10"/>
          </p:nvPr>
        </p:nvSpPr>
        <p:spPr/>
        <p:txBody>
          <a:bodyPr/>
          <a:lstStyle/>
          <a:p>
            <a:fld id="{57441221-4D37-4AD9-90B3-9ED109E2603F}" type="slidenum">
              <a:rPr lang="hu-HU" smtClean="0"/>
              <a:t>47</a:t>
            </a:fld>
            <a:endParaRPr lang="hu-HU"/>
          </a:p>
        </p:txBody>
      </p:sp>
    </p:spTree>
    <p:extLst>
      <p:ext uri="{BB962C8B-B14F-4D97-AF65-F5344CB8AC3E}">
        <p14:creationId xmlns:p14="http://schemas.microsoft.com/office/powerpoint/2010/main" val="1883521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300">
                <a:solidFill>
                  <a:schemeClr val="tx1"/>
                </a:solidFill>
                <a:latin typeface="Arial" charset="0"/>
                <a:cs typeface="Arial" charset="0"/>
              </a:defRPr>
            </a:lvl1pPr>
            <a:lvl2pPr marL="785150" indent="-301981">
              <a:spcBef>
                <a:spcPct val="30000"/>
              </a:spcBef>
              <a:defRPr sz="1300">
                <a:solidFill>
                  <a:schemeClr val="tx1"/>
                </a:solidFill>
                <a:latin typeface="Arial" charset="0"/>
                <a:cs typeface="Arial" charset="0"/>
              </a:defRPr>
            </a:lvl2pPr>
            <a:lvl3pPr marL="1207922" indent="-241584">
              <a:spcBef>
                <a:spcPct val="30000"/>
              </a:spcBef>
              <a:defRPr sz="1300">
                <a:solidFill>
                  <a:schemeClr val="tx1"/>
                </a:solidFill>
                <a:latin typeface="Arial" charset="0"/>
                <a:cs typeface="Arial" charset="0"/>
              </a:defRPr>
            </a:lvl3pPr>
            <a:lvl4pPr marL="1691091" indent="-241584">
              <a:spcBef>
                <a:spcPct val="30000"/>
              </a:spcBef>
              <a:defRPr sz="1300">
                <a:solidFill>
                  <a:schemeClr val="tx1"/>
                </a:solidFill>
                <a:latin typeface="Arial" charset="0"/>
                <a:cs typeface="Arial" charset="0"/>
              </a:defRPr>
            </a:lvl4pPr>
            <a:lvl5pPr marL="2174260" indent="-241584">
              <a:spcBef>
                <a:spcPct val="30000"/>
              </a:spcBef>
              <a:defRPr sz="1300">
                <a:solidFill>
                  <a:schemeClr val="tx1"/>
                </a:solidFill>
                <a:latin typeface="Arial" charset="0"/>
                <a:cs typeface="Arial" charset="0"/>
              </a:defRPr>
            </a:lvl5pPr>
            <a:lvl6pPr marL="2657429" indent="-241584" eaLnBrk="0" fontAlgn="base" hangingPunct="0">
              <a:spcBef>
                <a:spcPct val="30000"/>
              </a:spcBef>
              <a:spcAft>
                <a:spcPct val="0"/>
              </a:spcAft>
              <a:defRPr sz="1300">
                <a:solidFill>
                  <a:schemeClr val="tx1"/>
                </a:solidFill>
                <a:latin typeface="Arial" charset="0"/>
                <a:cs typeface="Arial" charset="0"/>
              </a:defRPr>
            </a:lvl6pPr>
            <a:lvl7pPr marL="3140598" indent="-241584" eaLnBrk="0" fontAlgn="base" hangingPunct="0">
              <a:spcBef>
                <a:spcPct val="30000"/>
              </a:spcBef>
              <a:spcAft>
                <a:spcPct val="0"/>
              </a:spcAft>
              <a:defRPr sz="1300">
                <a:solidFill>
                  <a:schemeClr val="tx1"/>
                </a:solidFill>
                <a:latin typeface="Arial" charset="0"/>
                <a:cs typeface="Arial" charset="0"/>
              </a:defRPr>
            </a:lvl7pPr>
            <a:lvl8pPr marL="3623767" indent="-241584" eaLnBrk="0" fontAlgn="base" hangingPunct="0">
              <a:spcBef>
                <a:spcPct val="30000"/>
              </a:spcBef>
              <a:spcAft>
                <a:spcPct val="0"/>
              </a:spcAft>
              <a:defRPr sz="1300">
                <a:solidFill>
                  <a:schemeClr val="tx1"/>
                </a:solidFill>
                <a:latin typeface="Arial" charset="0"/>
                <a:cs typeface="Arial" charset="0"/>
              </a:defRPr>
            </a:lvl8pPr>
            <a:lvl9pPr marL="4106936" indent="-241584" eaLnBrk="0" fontAlgn="base" hangingPunct="0">
              <a:spcBef>
                <a:spcPct val="30000"/>
              </a:spcBef>
              <a:spcAft>
                <a:spcPct val="0"/>
              </a:spcAft>
              <a:defRPr sz="1300">
                <a:solidFill>
                  <a:schemeClr val="tx1"/>
                </a:solidFill>
                <a:latin typeface="Arial" charset="0"/>
                <a:cs typeface="Arial" charset="0"/>
              </a:defRPr>
            </a:lvl9pPr>
          </a:lstStyle>
          <a:p>
            <a:pPr>
              <a:spcBef>
                <a:spcPct val="0"/>
              </a:spcBef>
            </a:pPr>
            <a:fld id="{5BA638C5-7B67-4C75-8B1C-560A8DCAEFF7}" type="slidenum">
              <a:rPr lang="hu-HU" altLang="hu-HU"/>
              <a:pPr>
                <a:spcBef>
                  <a:spcPct val="0"/>
                </a:spcBef>
              </a:pPr>
              <a:t>48</a:t>
            </a:fld>
            <a:endParaRPr lang="hu-HU" altLang="hu-HU"/>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en-US" altLang="hu-HU" dirty="0"/>
              <a:t>Figure 1. Modelling suicide risk. Several models have been proposed to describe suicide risk. These models seek to describe the factors that</a:t>
            </a:r>
          </a:p>
          <a:p>
            <a:r>
              <a:rPr lang="en-US" altLang="hu-HU" dirty="0"/>
              <a:t>lead individuals to transition from non-suicidal self-injury to other forms of suicidal </a:t>
            </a:r>
            <a:r>
              <a:rPr lang="en-US" altLang="hu-HU" dirty="0" err="1"/>
              <a:t>behavour</a:t>
            </a:r>
            <a:r>
              <a:rPr lang="en-US" altLang="hu-HU" dirty="0"/>
              <a:t> (SB), including death. Estimated global</a:t>
            </a:r>
          </a:p>
          <a:p>
            <a:r>
              <a:rPr lang="en-US" altLang="hu-HU" dirty="0"/>
              <a:t>prevalence rates are indicated in each circle. The </a:t>
            </a:r>
            <a:r>
              <a:rPr lang="en-US" altLang="hu-HU" dirty="0" err="1"/>
              <a:t>Biopsychosocial</a:t>
            </a:r>
            <a:r>
              <a:rPr lang="en-US" altLang="hu-HU" dirty="0"/>
              <a:t> Model for Suicide Risk describes the various elements that cause clear</a:t>
            </a:r>
          </a:p>
          <a:p>
            <a:r>
              <a:rPr lang="en-US" altLang="hu-HU" dirty="0"/>
              <a:t>biological changes that act as distal, mediating or proximal factors to increase suicide risk. The Motivational–Volitional Model includes the</a:t>
            </a:r>
          </a:p>
          <a:p>
            <a:r>
              <a:rPr lang="en-US" altLang="hu-HU" dirty="0" err="1"/>
              <a:t>premotivational</a:t>
            </a:r>
            <a:r>
              <a:rPr lang="en-US" altLang="hu-HU" dirty="0"/>
              <a:t>, motivational and volitional phases and describes the psychological changes that occur when an individual transitions from</a:t>
            </a:r>
          </a:p>
          <a:p>
            <a:r>
              <a:rPr lang="en-US" altLang="hu-HU" dirty="0"/>
              <a:t>non-lethal </a:t>
            </a:r>
            <a:r>
              <a:rPr lang="en-US" altLang="hu-HU" dirty="0" err="1"/>
              <a:t>behaviours</a:t>
            </a:r>
            <a:r>
              <a:rPr lang="en-US" altLang="hu-HU" dirty="0"/>
              <a:t> to potentially lethal SB. The Acquired Capability Model proposes psychological changes that can lower an individual’s</a:t>
            </a:r>
          </a:p>
          <a:p>
            <a:r>
              <a:rPr lang="en-US" altLang="hu-HU" dirty="0"/>
              <a:t>aversion to self-harming </a:t>
            </a:r>
            <a:r>
              <a:rPr lang="en-US" altLang="hu-HU" dirty="0" err="1"/>
              <a:t>behaviour</a:t>
            </a:r>
            <a:r>
              <a:rPr lang="en-US" altLang="hu-HU" dirty="0"/>
              <a:t> and psychologically prepare them to carry out lethal SB. SA, suicide attempts; SI, suicidal ideation.</a:t>
            </a:r>
            <a:endParaRPr lang="en-GB" altLang="hu-HU"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D</a:t>
            </a:r>
            <a:r>
              <a:rPr lang="de-DE" dirty="0"/>
              <a:t>en meisten Modellen zu suizidalen Verhaltensweisen </a:t>
            </a:r>
            <a:r>
              <a:rPr lang="hu-HU" dirty="0"/>
              <a:t>liegt </a:t>
            </a:r>
            <a:r>
              <a:rPr lang="de-DE" dirty="0"/>
              <a:t>die Vorstellung eines Diathese-StressModells liegt</a:t>
            </a:r>
            <a:r>
              <a:rPr lang="hu-HU" dirty="0"/>
              <a:t> </a:t>
            </a:r>
            <a:r>
              <a:rPr lang="de-DE" dirty="0"/>
              <a:t>zugrunde </a:t>
            </a:r>
            <a:r>
              <a:rPr lang="hu-HU" dirty="0"/>
              <a:t>. </a:t>
            </a:r>
          </a:p>
          <a:p>
            <a:r>
              <a:rPr lang="de-DE" dirty="0"/>
              <a:t>Die grundsätzliche Modellvorstellung besteht darin, dass bestimmte individuelle Faktoren bzw. Prädispositionen für Suizidalität existieren (= Diathese), die durch externe Stressoren bei bestimmten Personen aktiviert werden und dann zu akuter Suizidalität führen. Zu den Faktoren können demografische, psychologische, psychiatrische, biologische und weitere Faktoren (z. B. Verfügbarkeit von Waffen, Zugang zu hochdosierten Medikamenten, chronische Krankheit, suizidale Familienhistorie, Jahreszeit) zählen</a:t>
            </a:r>
            <a:r>
              <a:rPr lang="hu-HU" dirty="0"/>
              <a:t>.</a:t>
            </a:r>
          </a:p>
          <a:p>
            <a:r>
              <a:rPr lang="de-DE" dirty="0"/>
              <a:t>Das </a:t>
            </a:r>
            <a:r>
              <a:rPr lang="hu-HU" dirty="0"/>
              <a:t>neueste</a:t>
            </a:r>
            <a:r>
              <a:rPr lang="hu-HU" baseline="0" dirty="0"/>
              <a:t> Modell </a:t>
            </a:r>
            <a:r>
              <a:rPr lang="de-DE" dirty="0"/>
              <a:t>von Suizidalität</a:t>
            </a:r>
            <a:r>
              <a:rPr lang="hu-HU" baseline="0" dirty="0"/>
              <a:t>, das </a:t>
            </a:r>
            <a:r>
              <a:rPr lang="de-DE" dirty="0"/>
              <a:t>integrative motivational-volitionale Modell (IMV) umfasst insgesamt drei Phasen (prä-motivational, motivational, volitional) und unterscheidet dabei zwischen grundlegenden prä-motivationalen Faktoren, motivationalen Faktoren</a:t>
            </a:r>
            <a:r>
              <a:rPr lang="hu-HU" dirty="0"/>
              <a:t>,</a:t>
            </a:r>
            <a:r>
              <a:rPr lang="de-DE" dirty="0"/>
              <a:t> sowie Einflussgrößen, die einen negativen Einfluss auf den Selbstwert bzw. auf die Herausbildung der Intention zum Suizid haben</a:t>
            </a:r>
            <a:r>
              <a:rPr lang="hu-HU" dirty="0"/>
              <a:t>. </a:t>
            </a:r>
            <a:r>
              <a:rPr lang="de-DE" dirty="0"/>
              <a:t> </a:t>
            </a:r>
            <a:endParaRPr lang="hu-HU" dirty="0"/>
          </a:p>
          <a:p>
            <a:r>
              <a:rPr lang="de-DE" dirty="0"/>
              <a:t>Im Anschluss an die prä-motivationale und motivationale Phase, kommt es schließlich zu Suizidgedanken und der Intention zu suizidalem Verhalten. Das Modell fasst diese Elemente als Voraussetzungen für suizidales Verhalten auf, dessen tatsächliche Ausführung schließlich von volitionalen Moderatoren abhängt (z. B. die Fähigkeit zum Suizid, Impulsivität, Zugang zu Suizidmethoden, suizidale Vorbilder).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49</a:t>
            </a:fld>
            <a:endParaRPr lang="hu-HU"/>
          </a:p>
        </p:txBody>
      </p:sp>
    </p:spTree>
    <p:extLst>
      <p:ext uri="{BB962C8B-B14F-4D97-AF65-F5344CB8AC3E}">
        <p14:creationId xmlns:p14="http://schemas.microsoft.com/office/powerpoint/2010/main" val="147090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effectLst/>
              </a:rPr>
              <a:t>Die hohe Wahrscheinlich</a:t>
            </a:r>
            <a:r>
              <a:rPr lang="hu-HU" baseline="0" dirty="0">
                <a:effectLst/>
              </a:rPr>
              <a:t>keit bei </a:t>
            </a:r>
            <a:r>
              <a:rPr lang="de-DE" b="1" dirty="0">
                <a:effectLst/>
              </a:rPr>
              <a:t>Jugendlichen</a:t>
            </a:r>
            <a:r>
              <a:rPr lang="hu-HU" b="1" dirty="0">
                <a:effectLst/>
              </a:rPr>
              <a:t> hangt damit zusammen, dass sie</a:t>
            </a:r>
            <a:r>
              <a:rPr lang="hu-HU" b="1" baseline="0" dirty="0">
                <a:effectLst/>
              </a:rPr>
              <a:t> </a:t>
            </a:r>
            <a:endParaRPr lang="hu-HU" dirty="0">
              <a:effectLst/>
            </a:endParaRPr>
          </a:p>
          <a:p>
            <a:r>
              <a:rPr lang="de-DE" dirty="0">
                <a:effectLst/>
              </a:rPr>
              <a:t>–Aggressionen eher gegen sich selbst als nach aussen Richten </a:t>
            </a:r>
            <a:endParaRPr lang="hu-HU" dirty="0">
              <a:effectLst/>
            </a:endParaRPr>
          </a:p>
          <a:p>
            <a:r>
              <a:rPr lang="de-DE" dirty="0">
                <a:effectLst/>
              </a:rPr>
              <a:t>– Risikofaktor Missbrauch tritt hier häufiger au</a:t>
            </a:r>
            <a:r>
              <a:rPr lang="hu-HU" dirty="0">
                <a:effectLst/>
              </a:rPr>
              <a:t>f</a:t>
            </a:r>
          </a:p>
          <a:p>
            <a:r>
              <a:rPr lang="de-DE" dirty="0">
                <a:effectLst/>
              </a:rPr>
              <a:t>• «Einstiegsalter» zumeist mit Beginn der Pubertät (bei Mädchen mit ca. 12, bei Jungen ca. 15 Jahren, was eine hormonelle Beteiligung nahelegt)</a:t>
            </a:r>
            <a:endParaRPr lang="hu-HU" dirty="0">
              <a:effectLst/>
            </a:endParaRPr>
          </a:p>
          <a:p>
            <a:r>
              <a:rPr lang="de-DE" dirty="0">
                <a:effectLst/>
              </a:rPr>
              <a:t>• Hat zumeist repetitiven Charakter (damit Ähnlichkeit zu Sucht oder zwanghaftem Verhalten) </a:t>
            </a:r>
            <a:endParaRPr lang="hu-HU" dirty="0">
              <a:effectLst/>
            </a:endParaRPr>
          </a:p>
          <a:p>
            <a:pPr defTabSz="966338">
              <a:defRPr/>
            </a:pPr>
            <a:endParaRPr lang="de-DE" sz="1300" dirty="0"/>
          </a:p>
          <a:p>
            <a:r>
              <a:rPr lang="hu-HU" b="1" dirty="0"/>
              <a:t>EPID:</a:t>
            </a:r>
          </a:p>
          <a:p>
            <a:pPr defTabSz="966338">
              <a:defRPr/>
            </a:pPr>
            <a:r>
              <a:rPr lang="de-DE" dirty="0"/>
              <a:t>Selbstverletzendes Verhalten (SVV) hat seinen Beginn zumeist im Jugendalter. </a:t>
            </a:r>
            <a:endParaRPr lang="hu-HU" dirty="0"/>
          </a:p>
          <a:p>
            <a:pPr defTabSz="966338">
              <a:defRPr/>
            </a:pPr>
            <a:r>
              <a:rPr lang="de-DE" dirty="0"/>
              <a:t>Weltweit wird eine Prävalenz von SVV im Jugendalter von ca. </a:t>
            </a:r>
            <a:r>
              <a:rPr lang="hu-HU" dirty="0"/>
              <a:t>20</a:t>
            </a:r>
            <a:r>
              <a:rPr lang="de-DE" dirty="0"/>
              <a:t>% berichtet. </a:t>
            </a:r>
            <a:r>
              <a:rPr lang="hu-HU" dirty="0"/>
              <a:t>Im</a:t>
            </a:r>
            <a:r>
              <a:rPr lang="hu-HU" baseline="0" dirty="0"/>
              <a:t> Vergleich dazu</a:t>
            </a:r>
            <a:r>
              <a:rPr lang="de-DE" sz="1300" dirty="0"/>
              <a:t> </a:t>
            </a:r>
            <a:r>
              <a:rPr lang="hu-HU" sz="1300" dirty="0"/>
              <a:t>bei </a:t>
            </a:r>
            <a:r>
              <a:rPr lang="de-DE" sz="1300" dirty="0"/>
              <a:t>Erwachsene</a:t>
            </a:r>
            <a:r>
              <a:rPr lang="hu-HU" sz="1300" dirty="0"/>
              <a:t>n betragt es</a:t>
            </a:r>
            <a:r>
              <a:rPr lang="de-DE" sz="1300" dirty="0"/>
              <a:t> </a:t>
            </a:r>
            <a:r>
              <a:rPr lang="de-DE" sz="1300" b="1" dirty="0"/>
              <a:t>ca. 2 ‐ 5 %</a:t>
            </a:r>
          </a:p>
          <a:p>
            <a:r>
              <a:rPr lang="hu-HU" sz="1300" dirty="0"/>
              <a:t>. </a:t>
            </a:r>
            <a:r>
              <a:rPr lang="de-DE" sz="1300" b="1" dirty="0"/>
              <a:t>klinische Populationen </a:t>
            </a:r>
            <a:r>
              <a:rPr lang="hu-HU" sz="1300" b="1" dirty="0"/>
              <a:t>wird aif </a:t>
            </a:r>
            <a:r>
              <a:rPr lang="de-DE" sz="1300" b="1" dirty="0"/>
              <a:t>mindestens 20 %</a:t>
            </a:r>
            <a:r>
              <a:rPr lang="hu-HU" sz="1300" b="1" dirty="0"/>
              <a:t> geschatzt</a:t>
            </a:r>
            <a:endParaRPr lang="de-DE" sz="1300" dirty="0"/>
          </a:p>
          <a:p>
            <a:r>
              <a:rPr lang="de-DE" sz="1300" dirty="0"/>
              <a:t> ab 30.‐40.LJ oft abnehmend</a:t>
            </a:r>
            <a:endParaRPr lang="hu-HU" dirty="0"/>
          </a:p>
          <a:p>
            <a:pPr marL="181188" indent="-181188">
              <a:buFontTx/>
              <a:buChar char="-"/>
            </a:pPr>
            <a:r>
              <a:rPr lang="de-DE" dirty="0"/>
              <a:t>SVV trat in der Vergangenheit vorwiegend bei jungen Frauen auf, Studien aus den letzten Jahren zeigen aber einen zunehmenden Teil männlicher Jugendlicher. </a:t>
            </a:r>
            <a:endParaRPr lang="hu-HU"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5</a:t>
            </a:fld>
            <a:endParaRPr lang="hu-HU"/>
          </a:p>
        </p:txBody>
      </p:sp>
    </p:spTree>
    <p:extLst>
      <p:ext uri="{BB962C8B-B14F-4D97-AF65-F5344CB8AC3E}">
        <p14:creationId xmlns:p14="http://schemas.microsoft.com/office/powerpoint/2010/main" val="3664652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300" dirty="0"/>
              <a:t>Isolation / Heimlichkeit</a:t>
            </a:r>
          </a:p>
          <a:p>
            <a:r>
              <a:rPr lang="hu-HU" sz="1300" dirty="0"/>
              <a:t>• Vorbereitung harter Suizidmethoden</a:t>
            </a:r>
          </a:p>
          <a:p>
            <a:r>
              <a:rPr lang="hu-HU" sz="1300" dirty="0"/>
              <a:t>• Testament / Abschiedsbrief</a:t>
            </a:r>
          </a:p>
          <a:p>
            <a:r>
              <a:rPr lang="hu-HU" sz="1300" dirty="0"/>
              <a:t>• Regeln von finanziellen Angelegenheiten</a:t>
            </a:r>
          </a:p>
          <a:p>
            <a:r>
              <a:rPr lang="hu-HU" sz="1300" dirty="0"/>
              <a:t>• Kontaktaufnahme zu Personen</a:t>
            </a:r>
          </a:p>
          <a:p>
            <a:r>
              <a:rPr lang="hu-HU" sz="1300" dirty="0"/>
              <a:t>• Beichte</a:t>
            </a:r>
          </a:p>
          <a:p>
            <a:r>
              <a:rPr lang="de-DE" sz="1300" dirty="0"/>
              <a:t>• Wahl eines Zeitpunkts mit geringer Entdeckenswahrscheinlichkeit</a:t>
            </a:r>
          </a:p>
          <a:p>
            <a:r>
              <a:rPr lang="de-DE" sz="1300" dirty="0"/>
              <a:t>• Keine Alar</a:t>
            </a:r>
            <a:endParaRPr lang="hu-HU" sz="1300" dirty="0"/>
          </a:p>
          <a:p>
            <a:endParaRPr lang="hu-HU" sz="1300" dirty="0"/>
          </a:p>
          <a:p>
            <a:pPr defTabSz="966338">
              <a:defRPr/>
            </a:pPr>
            <a:r>
              <a:rPr lang="hu-HU" sz="1300" dirty="0"/>
              <a:t>Todesgendanken-&gt; Gedanken an eigenen Tod-&gt;Todeswunsch-&gt;Suizidgedanken-&gt;Suizidvorstellung-&gt;Suizididee-&gt;Suizidplan-&gt;Vorbereitung-&gt;Versuch</a:t>
            </a:r>
          </a:p>
          <a:p>
            <a:endParaRPr lang="hu-HU" sz="1300" dirty="0"/>
          </a:p>
        </p:txBody>
      </p:sp>
      <p:sp>
        <p:nvSpPr>
          <p:cNvPr id="4" name="Slide Number Placeholder 3"/>
          <p:cNvSpPr>
            <a:spLocks noGrp="1"/>
          </p:cNvSpPr>
          <p:nvPr>
            <p:ph type="sldNum" sz="quarter" idx="10"/>
          </p:nvPr>
        </p:nvSpPr>
        <p:spPr/>
        <p:txBody>
          <a:bodyPr/>
          <a:lstStyle/>
          <a:p>
            <a:fld id="{57441221-4D37-4AD9-90B3-9ED109E2603F}" type="slidenum">
              <a:rPr lang="hu-HU" smtClean="0"/>
              <a:t>50</a:t>
            </a:fld>
            <a:endParaRPr lang="hu-HU"/>
          </a:p>
        </p:txBody>
      </p:sp>
    </p:spTree>
    <p:extLst>
      <p:ext uri="{BB962C8B-B14F-4D97-AF65-F5344CB8AC3E}">
        <p14:creationId xmlns:p14="http://schemas.microsoft.com/office/powerpoint/2010/main" val="18052462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300" i="1" dirty="0"/>
              <a:t>Mitnahmesuizid = erweiterter Suizid</a:t>
            </a:r>
            <a:r>
              <a:rPr lang="de-DE" sz="1300" dirty="0"/>
              <a:t>: neben Selbsttötung auch Tötung</a:t>
            </a:r>
            <a:r>
              <a:rPr lang="hu-HU" sz="1300" dirty="0"/>
              <a:t> </a:t>
            </a:r>
            <a:r>
              <a:rPr lang="de-DE" sz="1300" dirty="0"/>
              <a:t>andere Personen gegen deren Willen (Mütter und deren Kinder bei</a:t>
            </a:r>
          </a:p>
          <a:p>
            <a:r>
              <a:rPr lang="hu-HU" sz="1300" dirty="0"/>
              <a:t>postpartaler Depression)</a:t>
            </a:r>
          </a:p>
          <a:p>
            <a:r>
              <a:rPr lang="de-DE" sz="1300" dirty="0"/>
              <a:t>• </a:t>
            </a:r>
            <a:r>
              <a:rPr lang="de-DE" sz="1300" i="1" dirty="0"/>
              <a:t>Chronischer / Protrahierter Suizid</a:t>
            </a:r>
            <a:r>
              <a:rPr lang="de-DE" sz="1300" dirty="0"/>
              <a:t>: Etappenweise bewusste Schädigung</a:t>
            </a:r>
            <a:r>
              <a:rPr lang="hu-HU" sz="1300" dirty="0"/>
              <a:t> (z.B. Alkohol)</a:t>
            </a:r>
          </a:p>
          <a:p>
            <a:r>
              <a:rPr lang="de-DE" sz="1300" dirty="0"/>
              <a:t>• </a:t>
            </a:r>
            <a:r>
              <a:rPr lang="de-DE" sz="1300" i="1" dirty="0"/>
              <a:t>Larvierter Suizid</a:t>
            </a:r>
            <a:r>
              <a:rPr lang="de-DE" sz="1300" dirty="0"/>
              <a:t>: z.B. Unfall nach Einnahme von Tabletten, kaschiert die</a:t>
            </a:r>
            <a:r>
              <a:rPr lang="hu-HU" sz="1300" dirty="0"/>
              <a:t> ursprünglich suizidale Absicht</a:t>
            </a:r>
          </a:p>
          <a:p>
            <a:r>
              <a:rPr lang="hu-HU" sz="1300" dirty="0"/>
              <a:t>• </a:t>
            </a:r>
            <a:r>
              <a:rPr lang="hu-HU" sz="1300" i="1" dirty="0"/>
              <a:t>Werther-Effekt</a:t>
            </a:r>
            <a:r>
              <a:rPr lang="hu-HU" sz="1300" dirty="0"/>
              <a:t>: Imitations-Suizid</a:t>
            </a:r>
          </a:p>
          <a:p>
            <a:r>
              <a:rPr lang="de-DE" sz="1300" dirty="0"/>
              <a:t>Die </a:t>
            </a:r>
            <a:r>
              <a:rPr lang="de-DE" sz="1300" b="1" dirty="0"/>
              <a:t>Motive </a:t>
            </a:r>
            <a:r>
              <a:rPr lang="de-DE" sz="1300" dirty="0"/>
              <a:t>für einen Bilanzsuizid bestehen in schwerer körperlicher Krankheit – zum Teil im</a:t>
            </a:r>
            <a:r>
              <a:rPr lang="hu-HU" sz="1300" dirty="0"/>
              <a:t> </a:t>
            </a:r>
            <a:r>
              <a:rPr lang="de-DE" sz="1300" dirty="0"/>
              <a:t>terminalen Stadium – im Nachlassen der geistigen Kräfte und in sozialen Aspekten, wie Verlusterlebnissen,</a:t>
            </a:r>
            <a:r>
              <a:rPr lang="hu-HU" sz="1300" dirty="0"/>
              <a:t> </a:t>
            </a:r>
            <a:r>
              <a:rPr lang="de-DE" sz="1300" dirty="0"/>
              <a:t>Konflikten, Gefühlen der Einsamkeit. Häufig sind betagte Menschen auch</a:t>
            </a:r>
            <a:r>
              <a:rPr lang="hu-HU" sz="1300" dirty="0"/>
              <a:t> </a:t>
            </a:r>
            <a:r>
              <a:rPr lang="de-DE" sz="1300" dirty="0"/>
              <a:t>ganz einfach des Lebens müde und</a:t>
            </a:r>
            <a:r>
              <a:rPr lang="hu-HU" sz="1300" dirty="0"/>
              <a:t> </a:t>
            </a:r>
            <a:r>
              <a:rPr lang="de-DE" sz="1300" dirty="0"/>
              <a:t>wollen den Tod nicht in einer ungewissen Zukunft erwarten.</a:t>
            </a:r>
            <a:r>
              <a:rPr lang="hu-HU" sz="1300" dirty="0"/>
              <a:t> </a:t>
            </a:r>
            <a:r>
              <a:rPr lang="de-DE" sz="1300" dirty="0"/>
              <a:t>Die Selbsttötung kann dann ein bewusster und wohldurchdachter Abschluss des</a:t>
            </a:r>
            <a:r>
              <a:rPr lang="hu-HU" sz="1300" dirty="0"/>
              <a:t> eigenen Lebens sein.  Viele Autoren weisen </a:t>
            </a:r>
            <a:r>
              <a:rPr lang="de-DE" sz="1300" dirty="0"/>
              <a:t>auch darauf hin, dass den meisten Alterssuiziden tatsächlich eine Depression oder eine andere</a:t>
            </a:r>
            <a:r>
              <a:rPr lang="hu-HU" sz="1300" dirty="0"/>
              <a:t> psychische Krankheit zugrunde liegt.</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51</a:t>
            </a:fld>
            <a:endParaRPr lang="hu-HU"/>
          </a:p>
        </p:txBody>
      </p:sp>
    </p:spTree>
    <p:extLst>
      <p:ext uri="{BB962C8B-B14F-4D97-AF65-F5344CB8AC3E}">
        <p14:creationId xmlns:p14="http://schemas.microsoft.com/office/powerpoint/2010/main" val="3441672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300" dirty="0"/>
              <a:t>In dem Management von Suizidpatienten erfolgt zunachst eine sorgfaltige Analyse aller Informationen (betreffend alle Faktoren die wir bisher besprochen haben), damit geplant werden könne. Schwerwiegende Entscheidung ist, ob der Patient mit oder ohen seinem Willen aine stationare Aufnahme benötigt oder nicht. Dazu sind hilfreiche Materiale erreichbar, zB die APA Quick References, oder Protokolle wie dieses. </a:t>
            </a:r>
          </a:p>
          <a:p>
            <a:r>
              <a:rPr lang="de-DE" sz="1300" dirty="0"/>
              <a:t>Eines der größten Probleme in der Behandlung ist die mangelnde Vorhersehbarkeit und Kontrolle</a:t>
            </a:r>
            <a:r>
              <a:rPr lang="hu-HU" sz="1300" dirty="0"/>
              <a:t> </a:t>
            </a:r>
            <a:r>
              <a:rPr lang="de-DE" sz="1300" dirty="0"/>
              <a:t>weiteren suizidalen Verhaltens. Dies mag einerseits an der fehlenden</a:t>
            </a:r>
            <a:r>
              <a:rPr lang="hu-HU" sz="1300" dirty="0"/>
              <a:t> </a:t>
            </a:r>
            <a:r>
              <a:rPr lang="de-DE" sz="1300" dirty="0"/>
              <a:t>Einsicht der Patienten liegen, sich einer längerfristigen</a:t>
            </a:r>
            <a:r>
              <a:rPr lang="hu-HU" sz="1300" dirty="0"/>
              <a:t> </a:t>
            </a:r>
            <a:r>
              <a:rPr lang="de-DE" sz="1300" dirty="0"/>
              <a:t>Therapie zu unterziehen, vor allem nach einem Suizidversuch.</a:t>
            </a:r>
          </a:p>
          <a:p>
            <a:r>
              <a:rPr lang="de-DE" sz="1300" dirty="0"/>
              <a:t>Auf der anderen Seite mag es auch an der biologisch mitbegründeten</a:t>
            </a:r>
            <a:r>
              <a:rPr lang="hu-HU" sz="1300" dirty="0"/>
              <a:t> </a:t>
            </a:r>
            <a:r>
              <a:rPr lang="de-DE" sz="1300" dirty="0"/>
              <a:t>mangelnden Impulskontrolle liegen mit einer</a:t>
            </a:r>
            <a:r>
              <a:rPr lang="hu-HU" sz="1300" dirty="0"/>
              <a:t> </a:t>
            </a:r>
            <a:r>
              <a:rPr lang="de-DE" sz="1300" dirty="0"/>
              <a:t>Neigung zu überschießender Auto- und Heteroaggressivität.</a:t>
            </a:r>
          </a:p>
          <a:p>
            <a:r>
              <a:rPr lang="de-DE" sz="1300" dirty="0"/>
              <a:t>Impulsivität, Auto- und Heteroaggressivität sind aber psychotherapeutisch</a:t>
            </a:r>
            <a:r>
              <a:rPr lang="hu-HU" sz="1300" dirty="0"/>
              <a:t> wie pharmakologisch schlecht angehbar.</a:t>
            </a:r>
          </a:p>
        </p:txBody>
      </p:sp>
      <p:sp>
        <p:nvSpPr>
          <p:cNvPr id="4" name="Slide Number Placeholder 3"/>
          <p:cNvSpPr>
            <a:spLocks noGrp="1"/>
          </p:cNvSpPr>
          <p:nvPr>
            <p:ph type="sldNum" sz="quarter" idx="10"/>
          </p:nvPr>
        </p:nvSpPr>
        <p:spPr/>
        <p:txBody>
          <a:bodyPr/>
          <a:lstStyle/>
          <a:p>
            <a:fld id="{57441221-4D37-4AD9-90B3-9ED109E2603F}" type="slidenum">
              <a:rPr lang="hu-HU" smtClean="0"/>
              <a:t>52</a:t>
            </a:fld>
            <a:endParaRPr lang="hu-HU"/>
          </a:p>
        </p:txBody>
      </p:sp>
    </p:spTree>
    <p:extLst>
      <p:ext uri="{BB962C8B-B14F-4D97-AF65-F5344CB8AC3E}">
        <p14:creationId xmlns:p14="http://schemas.microsoft.com/office/powerpoint/2010/main" val="29656751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300" dirty="0"/>
              <a:t>Welche spezifische Massnahmen mit welchem strategischen Zielpunkt eingesetzt werden sollten, zeigt diese Abbildung. </a:t>
            </a:r>
          </a:p>
          <a:p>
            <a:r>
              <a:rPr lang="de-DE" sz="1300" dirty="0"/>
              <a:t>Antisuizidale Eigenschaften scheint derzeit nur das Phasenprophylaktikum</a:t>
            </a:r>
            <a:r>
              <a:rPr lang="hu-HU" sz="1300" dirty="0"/>
              <a:t> </a:t>
            </a:r>
            <a:r>
              <a:rPr lang="de-DE" sz="1300" dirty="0"/>
              <a:t>Lithium zu besitzen. In einer Reihe von retrospektiven</a:t>
            </a:r>
            <a:r>
              <a:rPr lang="hu-HU" sz="1300" dirty="0"/>
              <a:t> </a:t>
            </a:r>
            <a:r>
              <a:rPr lang="de-DE" sz="1300" dirty="0"/>
              <a:t>Studien im Rahmen von Lithium-Ambulanzen konnte</a:t>
            </a:r>
            <a:r>
              <a:rPr lang="hu-HU" sz="1300" dirty="0"/>
              <a:t> </a:t>
            </a:r>
            <a:r>
              <a:rPr lang="de-DE" sz="1300" dirty="0"/>
              <a:t>nachgewiesen werden, dass Lithium die Suizid- und Suizidversuchsrate</a:t>
            </a:r>
            <a:r>
              <a:rPr lang="hu-HU" sz="1300" dirty="0"/>
              <a:t> </a:t>
            </a:r>
            <a:r>
              <a:rPr lang="de-DE" sz="1300" dirty="0"/>
              <a:t>von Patienten mit affektiven Störungen vermindert, unabhängig von</a:t>
            </a:r>
            <a:r>
              <a:rPr lang="hu-HU" sz="1300" dirty="0"/>
              <a:t> </a:t>
            </a:r>
            <a:r>
              <a:rPr lang="de-DE" sz="1300" dirty="0"/>
              <a:t>der Wirksamkeit von Lithium auf den Verlauf der affektiven</a:t>
            </a:r>
            <a:r>
              <a:rPr lang="hu-HU" sz="1300" dirty="0"/>
              <a:t> </a:t>
            </a:r>
            <a:r>
              <a:rPr lang="de-DE" sz="1300" dirty="0"/>
              <a:t>Störung </a:t>
            </a:r>
            <a:endParaRPr lang="hu-HU" sz="1300" dirty="0"/>
          </a:p>
          <a:p>
            <a:r>
              <a:rPr lang="de-DE" sz="1300" dirty="0"/>
              <a:t>Die Suizidrate erreichte</a:t>
            </a:r>
            <a:r>
              <a:rPr lang="hu-HU" sz="1300" dirty="0"/>
              <a:t> </a:t>
            </a:r>
            <a:r>
              <a:rPr lang="de-DE" sz="1300" dirty="0"/>
              <a:t>hierbei das Niveau der Normalbevölkerung (Ahrens,</a:t>
            </a:r>
            <a:r>
              <a:rPr lang="hu-HU" sz="1300" dirty="0"/>
              <a:t> 1997; Tondo et al., 1997).</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53</a:t>
            </a:fld>
            <a:endParaRPr lang="hu-HU"/>
          </a:p>
        </p:txBody>
      </p:sp>
    </p:spTree>
    <p:extLst>
      <p:ext uri="{BB962C8B-B14F-4D97-AF65-F5344CB8AC3E}">
        <p14:creationId xmlns:p14="http://schemas.microsoft.com/office/powerpoint/2010/main" val="4008454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dirty="0"/>
              <a:t>Eines der wirksamsten Mittel ist – soweit überhaupt möglich – die Einschränkung der Verfügbarkeit von Suizidmethoden (z.B. Waffen, Medikamente, Chemikalien, Absicherung von Bauwerken). Weitere Mittel der Suizdprävention sind u.a. die Verfügbarkeit  niedrigschwelliger Behandlungsangebote, die Fortbildung in den medizinischen und psychosozialen Berufen sowie die Förderung die Früherkennung von Suizidgefährdung und von psychischen Erkrankungen und nicht zuletzt ein gesellschaftliches Klima, in welcher die Suizidproblematik wahr- und ernst genommen wird.</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54</a:t>
            </a:fld>
            <a:endParaRPr lang="hu-HU"/>
          </a:p>
        </p:txBody>
      </p:sp>
    </p:spTree>
    <p:extLst>
      <p:ext uri="{BB962C8B-B14F-4D97-AF65-F5344CB8AC3E}">
        <p14:creationId xmlns:p14="http://schemas.microsoft.com/office/powerpoint/2010/main" val="3606704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57441221-4D37-4AD9-90B3-9ED109E2603F}" type="slidenum">
              <a:rPr lang="hu-HU" smtClean="0"/>
              <a:t>55</a:t>
            </a:fld>
            <a:endParaRPr lang="hu-HU"/>
          </a:p>
        </p:txBody>
      </p:sp>
    </p:spTree>
    <p:extLst>
      <p:ext uri="{BB962C8B-B14F-4D97-AF65-F5344CB8AC3E}">
        <p14:creationId xmlns:p14="http://schemas.microsoft.com/office/powerpoint/2010/main" val="373783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Bei den</a:t>
            </a:r>
            <a:r>
              <a:rPr lang="hu-HU" baseline="0" dirty="0"/>
              <a:t> s</a:t>
            </a:r>
            <a:r>
              <a:rPr lang="de-DE" dirty="0"/>
              <a:t>ozial nicht akzeptierte Formen</a:t>
            </a:r>
            <a:r>
              <a:rPr lang="hu-HU" baseline="0" dirty="0"/>
              <a:t> stehen oft </a:t>
            </a:r>
            <a:r>
              <a:rPr lang="de-DE" dirty="0"/>
              <a:t>psychopathologische Ursachen</a:t>
            </a:r>
            <a:r>
              <a:rPr lang="hu-HU" dirty="0"/>
              <a:t> im</a:t>
            </a:r>
            <a:r>
              <a:rPr lang="hu-HU" baseline="0" dirty="0"/>
              <a:t> Hintergrund. </a:t>
            </a:r>
          </a:p>
          <a:p>
            <a:r>
              <a:rPr lang="hu-HU" baseline="0" dirty="0"/>
              <a:t>Wir nennen die Selbstschadigung „offen”, wenn das kritische Verhalten nicht geleugnet wird und die Krankenrolle nicht ein vorrangiges Ziel ist. </a:t>
            </a:r>
          </a:p>
          <a:p>
            <a:r>
              <a:rPr lang="hu-HU" baseline="0" dirty="0"/>
              <a:t>Unter heimliche Selbstschadigung verstehen wir, wenn das kritische Verhalten geleugnet wird, und die Übernahme der Krankenrolle im vordergrund steht. </a:t>
            </a:r>
          </a:p>
          <a:p>
            <a:r>
              <a:rPr lang="hu-HU" baseline="0" dirty="0"/>
              <a:t>Diese letzte haben wir schon letztes Mal im Rahmen seltener Krankheitsbildern erötert.</a:t>
            </a:r>
            <a:endParaRPr lang="hu-HU"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6</a:t>
            </a:fld>
            <a:endParaRPr lang="hu-HU"/>
          </a:p>
        </p:txBody>
      </p:sp>
    </p:spTree>
    <p:extLst>
      <p:ext uri="{BB962C8B-B14F-4D97-AF65-F5344CB8AC3E}">
        <p14:creationId xmlns:p14="http://schemas.microsoft.com/office/powerpoint/2010/main" val="371184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Welche</a:t>
            </a:r>
            <a:r>
              <a:rPr lang="hu-HU" baseline="0" dirty="0"/>
              <a:t> Formen der SVV  und wie haufig vorkommen, dazu steht hier die Tabelle von Briere und Gil. </a:t>
            </a:r>
            <a:endParaRPr lang="hu-HU" dirty="0"/>
          </a:p>
          <a:p>
            <a:r>
              <a:rPr lang="de-DE" dirty="0"/>
              <a:t>Am häufigsten treten bei Selbstverletzung wiederholt oberflächliche Schnittverletzungen mit scharfen Gegenständen, Verbrühungen und Verbrennungen (z.B. mit der Zigarette oder dem Bügeleisen) oder das absichtliche und wiederholte Aufreißen von verheilenden Wunden sind möglich. </a:t>
            </a:r>
            <a:endParaRPr lang="hu-HU" dirty="0"/>
          </a:p>
          <a:p>
            <a:endParaRPr lang="hu-HU" dirty="0"/>
          </a:p>
          <a:p>
            <a:endParaRPr lang="hu-HU" dirty="0"/>
          </a:p>
          <a:p>
            <a:endParaRPr lang="hu-HU" dirty="0"/>
          </a:p>
          <a:p>
            <a:endParaRPr lang="hu-HU" dirty="0"/>
          </a:p>
          <a:p>
            <a:endParaRPr lang="hu-HU" dirty="0"/>
          </a:p>
          <a:p>
            <a:endParaRPr lang="hu-HU" dirty="0"/>
          </a:p>
          <a:p>
            <a:r>
              <a:rPr lang="de-DE" dirty="0"/>
              <a:t>Selbstverletzungen können in jeder Körperregion auftreten, gut selbst zu erreichende Körperregionen (Ober- und Unterarmbeugeseiten, Beinvorderseiten, Brust- und Bauchregion, evtl. Gesicht) sowie die gegenüberliegende Seite der führenden Hand werden vorwiegend verletzt (bei Rechtshändern also die linke Körperseite). Haareausreißen, Sich-selbst-Beißen, Schlucken giftiger Substanzen, mit dem Kopf gegen die Wand schlagen oder das willentliche Brechen von Knochen treten in seltenen Fällen auf. </a:t>
            </a:r>
            <a:endParaRPr lang="hu-HU"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7</a:t>
            </a:fld>
            <a:endParaRPr lang="hu-HU"/>
          </a:p>
        </p:txBody>
      </p:sp>
    </p:spTree>
    <p:extLst>
      <p:ext uri="{BB962C8B-B14F-4D97-AF65-F5344CB8AC3E}">
        <p14:creationId xmlns:p14="http://schemas.microsoft.com/office/powerpoint/2010/main" val="275781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300" b="1" dirty="0"/>
              <a:t>Selbstverletzung dient als </a:t>
            </a:r>
          </a:p>
          <a:p>
            <a:r>
              <a:rPr lang="hu-HU" sz="1300" b="1" dirty="0"/>
              <a:t>eine Art der Selbstregulation, </a:t>
            </a:r>
          </a:p>
          <a:p>
            <a:r>
              <a:rPr lang="hu-HU" sz="1300" b="1" dirty="0"/>
              <a:t>oder eine Art von Bewaltigungsstrategie und </a:t>
            </a:r>
          </a:p>
          <a:p>
            <a:r>
              <a:rPr lang="hu-HU" sz="1300" b="1" dirty="0"/>
              <a:t>nicht zuletzt sie hat soziale Funktionen.</a:t>
            </a:r>
          </a:p>
          <a:p>
            <a:pPr defTabSz="966338">
              <a:defRPr/>
            </a:pPr>
            <a:endParaRPr lang="hu-HU" sz="1300" dirty="0"/>
          </a:p>
          <a:p>
            <a:pPr defTabSz="966338">
              <a:defRPr/>
            </a:pPr>
            <a:r>
              <a:rPr lang="hu-HU" sz="1300" dirty="0"/>
              <a:t>Es kommt oft zu mehrere Motiven gleichzeitig!</a:t>
            </a:r>
          </a:p>
          <a:p>
            <a:r>
              <a:rPr lang="de-DE" sz="1300" b="1" dirty="0"/>
              <a:t>Intrapersonelle Motive sind häufiger </a:t>
            </a:r>
            <a:r>
              <a:rPr lang="de-DE" sz="1300" dirty="0"/>
              <a:t>als interpersonelle Motive!</a:t>
            </a:r>
            <a:r>
              <a:rPr lang="hu-HU" sz="1300" dirty="0"/>
              <a:t> </a:t>
            </a:r>
          </a:p>
        </p:txBody>
      </p:sp>
      <p:sp>
        <p:nvSpPr>
          <p:cNvPr id="4" name="Slide Number Placeholder 3"/>
          <p:cNvSpPr>
            <a:spLocks noGrp="1"/>
          </p:cNvSpPr>
          <p:nvPr>
            <p:ph type="sldNum" sz="quarter" idx="10"/>
          </p:nvPr>
        </p:nvSpPr>
        <p:spPr/>
        <p:txBody>
          <a:bodyPr/>
          <a:lstStyle/>
          <a:p>
            <a:fld id="{57441221-4D37-4AD9-90B3-9ED109E2603F}" type="slidenum">
              <a:rPr lang="hu-HU" smtClean="0"/>
              <a:t>8</a:t>
            </a:fld>
            <a:endParaRPr lang="hu-HU"/>
          </a:p>
        </p:txBody>
      </p:sp>
    </p:spTree>
    <p:extLst>
      <p:ext uri="{BB962C8B-B14F-4D97-AF65-F5344CB8AC3E}">
        <p14:creationId xmlns:p14="http://schemas.microsoft.com/office/powerpoint/2010/main" val="384099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hu-HU" dirty="0"/>
              <a:t>Was verstehen wir</a:t>
            </a:r>
            <a:r>
              <a:rPr lang="hu-HU" baseline="0" dirty="0"/>
              <a:t> unter Selbstregulation? </a:t>
            </a:r>
          </a:p>
          <a:p>
            <a:pPr defTabSz="966338">
              <a:defRPr/>
            </a:pPr>
            <a:r>
              <a:rPr lang="hu-HU" dirty="0"/>
              <a:t>Personen</a:t>
            </a:r>
            <a:r>
              <a:rPr lang="de-DE" dirty="0"/>
              <a:t>, die sich selbst verletzen, scheinen zum großen Teil Schwierigkeiten zu haben, mit ihren Gefühlen umzugehen bzw. diese zu kontrollieren. Als Motiv für SVV steht an erster Stelle der Wunsch, innere Spannung abzubauen</a:t>
            </a:r>
            <a:r>
              <a:rPr lang="hu-HU" dirty="0"/>
              <a:t>.</a:t>
            </a:r>
            <a:r>
              <a:rPr lang="de-DE" dirty="0"/>
              <a:t> Betroffene berichten davon negative Gefühle wie Einsamkeit, Angst oder Aggression durch Selbstverletzungen abschwächen zu können.</a:t>
            </a:r>
            <a:r>
              <a:rPr lang="hu-HU" dirty="0"/>
              <a:t> Nicht selten wird SV eingesetzt, wenn Betroffenen dissoziative</a:t>
            </a:r>
            <a:r>
              <a:rPr lang="hu-HU" baseline="0" dirty="0"/>
              <a:t> Zustande beenden wollen, oder aus eine belastenden oder chaotischen Situation entkommen wollen. </a:t>
            </a:r>
            <a:endParaRPr lang="hu-HU" dirty="0"/>
          </a:p>
          <a:p>
            <a:pPr defTabSz="966338">
              <a:defRPr/>
            </a:pPr>
            <a:r>
              <a:rPr lang="hu-HU" dirty="0"/>
              <a:t>H</a:t>
            </a:r>
            <a:r>
              <a:rPr lang="de-DE" dirty="0"/>
              <a:t>äufig wird auch Selbstbestrafung </a:t>
            </a:r>
            <a:r>
              <a:rPr lang="hu-HU" dirty="0"/>
              <a:t>und Selbstfürsorge </a:t>
            </a:r>
            <a:r>
              <a:rPr lang="de-DE" dirty="0"/>
              <a:t>als Funktion von SVV beschrieben</a:t>
            </a:r>
            <a:r>
              <a:rPr lang="hu-HU" baseline="0" dirty="0"/>
              <a:t> (</a:t>
            </a:r>
            <a:r>
              <a:rPr lang="de-DE" sz="1300" dirty="0"/>
              <a:t>Sachsse U 1987)</a:t>
            </a:r>
            <a:endParaRPr lang="hu-HU" sz="1300" b="1" dirty="0"/>
          </a:p>
          <a:p>
            <a:endParaRPr lang="hu-HU" sz="1300" b="1" dirty="0"/>
          </a:p>
          <a:p>
            <a:r>
              <a:rPr lang="hu-HU" sz="1300" b="1" dirty="0"/>
              <a:t>1. Spannungsreduktion</a:t>
            </a:r>
          </a:p>
          <a:p>
            <a:r>
              <a:rPr lang="sv-SE" sz="1300" b="1" dirty="0"/>
              <a:t>2. Reduktion aversiver Affekte / Emotionen</a:t>
            </a:r>
          </a:p>
          <a:p>
            <a:r>
              <a:rPr lang="de-DE" sz="1300" b="1" dirty="0"/>
              <a:t>3. Wiedererlangung von Kontrolle / Beendigung dissoziativer</a:t>
            </a:r>
            <a:r>
              <a:rPr lang="hu-HU" sz="1300" b="1" dirty="0"/>
              <a:t> Zustände</a:t>
            </a:r>
          </a:p>
        </p:txBody>
      </p:sp>
      <p:sp>
        <p:nvSpPr>
          <p:cNvPr id="4" name="Slide Number Placeholder 3"/>
          <p:cNvSpPr>
            <a:spLocks noGrp="1"/>
          </p:cNvSpPr>
          <p:nvPr>
            <p:ph type="sldNum" sz="quarter" idx="10"/>
          </p:nvPr>
        </p:nvSpPr>
        <p:spPr/>
        <p:txBody>
          <a:bodyPr/>
          <a:lstStyle/>
          <a:p>
            <a:fld id="{57441221-4D37-4AD9-90B3-9ED109E2603F}" type="slidenum">
              <a:rPr lang="hu-HU" smtClean="0"/>
              <a:t>9</a:t>
            </a:fld>
            <a:endParaRPr lang="hu-HU"/>
          </a:p>
        </p:txBody>
      </p:sp>
    </p:spTree>
    <p:extLst>
      <p:ext uri="{BB962C8B-B14F-4D97-AF65-F5344CB8AC3E}">
        <p14:creationId xmlns:p14="http://schemas.microsoft.com/office/powerpoint/2010/main" val="145969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b="1" dirty="0"/>
              <a:t>Selbstverletzendes Verhalten,</a:t>
            </a:r>
            <a:br>
              <a:rPr lang="hu-HU" b="1" dirty="0"/>
            </a:br>
            <a:r>
              <a:rPr lang="hu-HU" b="1" dirty="0"/>
              <a:t>Suizidalität</a:t>
            </a:r>
          </a:p>
        </p:txBody>
      </p:sp>
      <p:sp>
        <p:nvSpPr>
          <p:cNvPr id="3" name="Subtitle 2"/>
          <p:cNvSpPr>
            <a:spLocks noGrp="1"/>
          </p:cNvSpPr>
          <p:nvPr>
            <p:ph type="subTitle" idx="1"/>
          </p:nvPr>
        </p:nvSpPr>
        <p:spPr/>
        <p:txBody>
          <a:bodyPr>
            <a:normAutofit/>
          </a:bodyPr>
          <a:lstStyle/>
          <a:p>
            <a:r>
              <a:rPr lang="hu-HU" dirty="0">
                <a:solidFill>
                  <a:schemeClr val="tx1"/>
                </a:solidFill>
              </a:rPr>
              <a:t>Agnes Nagy dr. </a:t>
            </a:r>
          </a:p>
          <a:p>
            <a:r>
              <a:rPr lang="hu-HU" sz="2600" dirty="0">
                <a:solidFill>
                  <a:schemeClr val="tx1"/>
                </a:solidFill>
              </a:rPr>
              <a:t>Klinik für Psychiatrie und Psychotherapie</a:t>
            </a:r>
          </a:p>
          <a:p>
            <a:r>
              <a:rPr lang="hu-HU" sz="2600" dirty="0">
                <a:solidFill>
                  <a:schemeClr val="tx1"/>
                </a:solidFill>
              </a:rPr>
              <a:t>Universitätsklinikum Pécs, Ungarn</a:t>
            </a:r>
          </a:p>
        </p:txBody>
      </p:sp>
    </p:spTree>
    <p:extLst>
      <p:ext uri="{BB962C8B-B14F-4D97-AF65-F5344CB8AC3E}">
        <p14:creationId xmlns:p14="http://schemas.microsoft.com/office/powerpoint/2010/main" val="134931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a:t>Funktionen des SVVs</a:t>
            </a:r>
          </a:p>
        </p:txBody>
      </p:sp>
      <p:sp>
        <p:nvSpPr>
          <p:cNvPr id="3" name="Content Placeholder 2"/>
          <p:cNvSpPr>
            <a:spLocks noGrp="1"/>
          </p:cNvSpPr>
          <p:nvPr>
            <p:ph sz="half" idx="1"/>
          </p:nvPr>
        </p:nvSpPr>
        <p:spPr>
          <a:xfrm>
            <a:off x="457200" y="1600200"/>
            <a:ext cx="4038600" cy="2057400"/>
          </a:xfrm>
          <a:pattFill prst="pct60">
            <a:fgClr>
              <a:schemeClr val="bg1">
                <a:lumMod val="95000"/>
              </a:schemeClr>
            </a:fgClr>
            <a:bgClr>
              <a:schemeClr val="bg1"/>
            </a:bgClr>
          </a:pattFill>
          <a:ln>
            <a:solidFill>
              <a:schemeClr val="tx1"/>
            </a:solidFill>
          </a:ln>
        </p:spPr>
        <p:txBody>
          <a:bodyPr>
            <a:normAutofit lnSpcReduction="10000"/>
          </a:bodyPr>
          <a:lstStyle/>
          <a:p>
            <a:pPr marL="0" indent="0">
              <a:buNone/>
            </a:pPr>
            <a:r>
              <a:rPr lang="hu-HU" b="1" dirty="0"/>
              <a:t>2. </a:t>
            </a:r>
            <a:r>
              <a:rPr lang="de-DE" b="1" dirty="0"/>
              <a:t> Bewältigung von belastenden Lebensereignissen</a:t>
            </a:r>
          </a:p>
          <a:p>
            <a:r>
              <a:rPr lang="de-DE" dirty="0"/>
              <a:t>Antisuizidal </a:t>
            </a:r>
            <a:r>
              <a:rPr lang="de-DE" sz="2400" dirty="0"/>
              <a:t>(Suizidersatzhandlung)</a:t>
            </a:r>
          </a:p>
        </p:txBody>
      </p:sp>
      <p:sp>
        <p:nvSpPr>
          <p:cNvPr id="4" name="Content Placeholder 3"/>
          <p:cNvSpPr>
            <a:spLocks noGrp="1"/>
          </p:cNvSpPr>
          <p:nvPr>
            <p:ph sz="half" idx="2"/>
          </p:nvPr>
        </p:nvSpPr>
        <p:spPr>
          <a:xfrm>
            <a:off x="4648200" y="1600200"/>
            <a:ext cx="4191000" cy="4876800"/>
          </a:xfrm>
          <a:pattFill prst="pct60">
            <a:fgClr>
              <a:schemeClr val="bg1">
                <a:lumMod val="95000"/>
              </a:schemeClr>
            </a:fgClr>
            <a:bgClr>
              <a:schemeClr val="bg1"/>
            </a:bgClr>
          </a:pattFill>
          <a:ln>
            <a:solidFill>
              <a:schemeClr val="tx1"/>
            </a:solidFill>
          </a:ln>
        </p:spPr>
        <p:txBody>
          <a:bodyPr>
            <a:normAutofit lnSpcReduction="10000"/>
          </a:bodyPr>
          <a:lstStyle/>
          <a:p>
            <a:pPr marL="0" indent="0">
              <a:buNone/>
            </a:pPr>
            <a:r>
              <a:rPr lang="hu-HU" b="1" dirty="0"/>
              <a:t>3.</a:t>
            </a:r>
            <a:r>
              <a:rPr lang="de-DE" b="1" dirty="0"/>
              <a:t> Soziale Funk</a:t>
            </a:r>
            <a:r>
              <a:rPr lang="hu-HU" b="1" dirty="0"/>
              <a:t>t</a:t>
            </a:r>
            <a:r>
              <a:rPr lang="de-DE" b="1" dirty="0"/>
              <a:t>ionen</a:t>
            </a:r>
          </a:p>
          <a:p>
            <a:r>
              <a:rPr lang="de-DE" dirty="0"/>
              <a:t>Kommunikation über Gefühle</a:t>
            </a:r>
          </a:p>
          <a:p>
            <a:r>
              <a:rPr lang="de-DE" dirty="0"/>
              <a:t>Aufmerksamkeit erregen </a:t>
            </a:r>
            <a:r>
              <a:rPr lang="de-DE" sz="2400" dirty="0"/>
              <a:t>(cry for help)</a:t>
            </a:r>
          </a:p>
          <a:p>
            <a:r>
              <a:rPr lang="de-DE" dirty="0"/>
              <a:t>Regelung von Nähe und Distanz</a:t>
            </a:r>
          </a:p>
          <a:p>
            <a:r>
              <a:rPr lang="de-DE" dirty="0"/>
              <a:t>Soziale Beeinflussung und Kontrolle</a:t>
            </a:r>
          </a:p>
          <a:p>
            <a:r>
              <a:rPr lang="de-DE" dirty="0"/>
              <a:t>Ausdruck von Gruppenzugehörigkeit</a:t>
            </a:r>
            <a:endParaRPr lang="hu-HU" dirty="0"/>
          </a:p>
          <a:p>
            <a:endParaRPr lang="hu-HU"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60946"/>
            <a:ext cx="3486150" cy="232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42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Ätiologie</a:t>
            </a:r>
          </a:p>
        </p:txBody>
      </p:sp>
      <p:sp>
        <p:nvSpPr>
          <p:cNvPr id="3" name="Content Placeholder 2"/>
          <p:cNvSpPr>
            <a:spLocks noGrp="1"/>
          </p:cNvSpPr>
          <p:nvPr>
            <p:ph idx="1"/>
          </p:nvPr>
        </p:nvSpPr>
        <p:spPr>
          <a:xfrm>
            <a:off x="0" y="1371600"/>
            <a:ext cx="9118600" cy="4748561"/>
          </a:xfrm>
          <a:pattFill prst="pct60">
            <a:fgClr>
              <a:schemeClr val="bg1">
                <a:lumMod val="95000"/>
              </a:schemeClr>
            </a:fgClr>
            <a:bgClr>
              <a:schemeClr val="bg1"/>
            </a:bgClr>
          </a:pattFill>
          <a:ln>
            <a:solidFill>
              <a:schemeClr val="tx1"/>
            </a:solidFill>
          </a:ln>
        </p:spPr>
        <p:txBody>
          <a:bodyPr>
            <a:normAutofit lnSpcReduction="10000"/>
          </a:bodyPr>
          <a:lstStyle/>
          <a:p>
            <a:r>
              <a:rPr lang="hu-HU" dirty="0"/>
              <a:t>Genetische Veranlagung</a:t>
            </a:r>
          </a:p>
          <a:p>
            <a:endParaRPr lang="hu-HU" dirty="0"/>
          </a:p>
          <a:p>
            <a:r>
              <a:rPr lang="hu-HU" dirty="0"/>
              <a:t>Neurobiologische Faktoren</a:t>
            </a:r>
          </a:p>
          <a:p>
            <a:pPr lvl="1"/>
            <a:r>
              <a:rPr lang="hu-HU" dirty="0"/>
              <a:t>Limbische Dysfunktion</a:t>
            </a:r>
          </a:p>
          <a:p>
            <a:pPr lvl="1"/>
            <a:r>
              <a:rPr lang="de-DE" dirty="0"/>
              <a:t>Störungen im serotonergen und </a:t>
            </a:r>
            <a:endParaRPr lang="hu-HU" dirty="0"/>
          </a:p>
          <a:p>
            <a:pPr marL="457200" lvl="1" indent="0">
              <a:buNone/>
            </a:pPr>
            <a:r>
              <a:rPr lang="de-DE" dirty="0"/>
              <a:t>endogenen Opioid‐System</a:t>
            </a:r>
            <a:endParaRPr lang="hu-HU" dirty="0"/>
          </a:p>
          <a:p>
            <a:pPr lvl="1"/>
            <a:r>
              <a:rPr lang="de-DE" dirty="0"/>
              <a:t>reduzierte Schmerzwahrnehmung </a:t>
            </a:r>
            <a:endParaRPr lang="hu-HU" dirty="0"/>
          </a:p>
          <a:p>
            <a:pPr marL="457200" lvl="1" indent="0">
              <a:buNone/>
            </a:pPr>
            <a:endParaRPr lang="hu-HU" dirty="0"/>
          </a:p>
          <a:p>
            <a:r>
              <a:rPr lang="hu-HU" dirty="0"/>
              <a:t>Psychosoziale Faktoren</a:t>
            </a:r>
          </a:p>
        </p:txBody>
      </p:sp>
      <p:sp>
        <p:nvSpPr>
          <p:cNvPr id="4" name="TextBox 3"/>
          <p:cNvSpPr txBox="1"/>
          <p:nvPr/>
        </p:nvSpPr>
        <p:spPr>
          <a:xfrm>
            <a:off x="7010400" y="6477000"/>
            <a:ext cx="1911614" cy="338554"/>
          </a:xfrm>
          <a:prstGeom prst="rect">
            <a:avLst/>
          </a:prstGeom>
          <a:noFill/>
        </p:spPr>
        <p:txBody>
          <a:bodyPr wrap="none" rtlCol="0">
            <a:spAutoFit/>
          </a:bodyPr>
          <a:lstStyle/>
          <a:p>
            <a:r>
              <a:rPr lang="hu-HU" sz="1600" dirty="0"/>
              <a:t>Schmahl et al, 2006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52" y="1676400"/>
            <a:ext cx="340354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hu-HU" dirty="0"/>
              <a:t>Psychosoziale Faktoren</a:t>
            </a:r>
          </a:p>
        </p:txBody>
      </p:sp>
      <p:sp>
        <p:nvSpPr>
          <p:cNvPr id="3" name="Content Placeholder 2"/>
          <p:cNvSpPr>
            <a:spLocks noGrp="1"/>
          </p:cNvSpPr>
          <p:nvPr>
            <p:ph idx="1"/>
          </p:nvPr>
        </p:nvSpPr>
        <p:spPr>
          <a:xfrm>
            <a:off x="457200" y="1143000"/>
            <a:ext cx="8229600" cy="5438745"/>
          </a:xfrm>
          <a:pattFill prst="pct60">
            <a:fgClr>
              <a:schemeClr val="bg1">
                <a:lumMod val="95000"/>
              </a:schemeClr>
            </a:fgClr>
            <a:bgClr>
              <a:schemeClr val="bg1"/>
            </a:bgClr>
          </a:pattFill>
          <a:ln>
            <a:solidFill>
              <a:schemeClr val="tx1"/>
            </a:solidFill>
          </a:ln>
        </p:spPr>
        <p:txBody>
          <a:bodyPr>
            <a:normAutofit/>
          </a:bodyPr>
          <a:lstStyle/>
          <a:p>
            <a:pPr>
              <a:buFont typeface="Wingdings" panose="05000000000000000000" pitchFamily="2" charset="2"/>
              <a:buChar char="§"/>
            </a:pPr>
            <a:r>
              <a:rPr lang="hu-HU" dirty="0"/>
              <a:t>Bindungsstörungen und Traumatisierung</a:t>
            </a:r>
          </a:p>
          <a:p>
            <a:pPr lvl="1"/>
            <a:r>
              <a:rPr lang="hu-HU" sz="2400" dirty="0"/>
              <a:t>Vernachlässigung/Invalidierung , Unterbrechung früher Beziehungen</a:t>
            </a:r>
          </a:p>
          <a:p>
            <a:pPr lvl="1"/>
            <a:r>
              <a:rPr lang="hu-HU" sz="2400" dirty="0"/>
              <a:t>Missbrauch: psychisch, sexuell, körperlich</a:t>
            </a:r>
            <a:endParaRPr lang="de-DE" sz="2400" dirty="0"/>
          </a:p>
          <a:p>
            <a:pPr>
              <a:buFont typeface="Wingdings" panose="05000000000000000000" pitchFamily="2" charset="2"/>
              <a:buChar char="§"/>
            </a:pPr>
            <a:r>
              <a:rPr lang="hu-HU" dirty="0"/>
              <a:t>Familie </a:t>
            </a:r>
            <a:r>
              <a:rPr lang="hu-HU" sz="2000" dirty="0"/>
              <a:t>(</a:t>
            </a:r>
            <a:r>
              <a:rPr lang="de-DE" sz="2000" dirty="0"/>
              <a:t>Scheidung </a:t>
            </a:r>
            <a:r>
              <a:rPr lang="hu-HU" sz="2000" dirty="0"/>
              <a:t>, </a:t>
            </a:r>
            <a:r>
              <a:rPr lang="de-DE" sz="2000" dirty="0"/>
              <a:t>Streit der Eltern</a:t>
            </a:r>
            <a:r>
              <a:rPr lang="hu-HU" sz="2000" dirty="0"/>
              <a:t>)</a:t>
            </a:r>
            <a:endParaRPr lang="de-DE" sz="2000" dirty="0"/>
          </a:p>
          <a:p>
            <a:pPr>
              <a:buFont typeface="Wingdings" panose="05000000000000000000" pitchFamily="2" charset="2"/>
              <a:buChar char="§"/>
            </a:pPr>
            <a:r>
              <a:rPr lang="de-DE" dirty="0"/>
              <a:t>Streit mit den Eltern/Partnern</a:t>
            </a:r>
          </a:p>
          <a:p>
            <a:pPr>
              <a:buFont typeface="Wingdings" panose="05000000000000000000" pitchFamily="2" charset="2"/>
              <a:buChar char="§"/>
            </a:pPr>
            <a:r>
              <a:rPr lang="de-DE" dirty="0"/>
              <a:t>Probleme mit sexueller Orientierung</a:t>
            </a:r>
            <a:endParaRPr lang="hu-HU" dirty="0"/>
          </a:p>
          <a:p>
            <a:pPr>
              <a:buFont typeface="Wingdings" panose="05000000000000000000" pitchFamily="2" charset="2"/>
              <a:buChar char="§"/>
            </a:pPr>
            <a:r>
              <a:rPr lang="hu-HU" dirty="0"/>
              <a:t>Frühe Aufnahme von Sexualkontakten</a:t>
            </a:r>
          </a:p>
          <a:p>
            <a:pPr>
              <a:buFont typeface="Wingdings" panose="05000000000000000000" pitchFamily="2" charset="2"/>
              <a:buChar char="§"/>
            </a:pPr>
            <a:r>
              <a:rPr lang="hu-HU" dirty="0"/>
              <a:t>SVV im Freundes-/Familienkreis</a:t>
            </a:r>
          </a:p>
          <a:p>
            <a:pPr>
              <a:buFont typeface="Wingdings" panose="05000000000000000000" pitchFamily="2" charset="2"/>
              <a:buChar char="§"/>
            </a:pPr>
            <a:r>
              <a:rPr lang="hu-HU" dirty="0"/>
              <a:t>Subkulturen, </a:t>
            </a:r>
            <a:r>
              <a:rPr lang="de-DE" dirty="0"/>
              <a:t>Medie</a:t>
            </a:r>
            <a:r>
              <a:rPr lang="hu-HU" dirty="0"/>
              <a:t>n </a:t>
            </a:r>
          </a:p>
        </p:txBody>
      </p:sp>
      <p:sp>
        <p:nvSpPr>
          <p:cNvPr id="4" name="TextBox 3"/>
          <p:cNvSpPr txBox="1"/>
          <p:nvPr/>
        </p:nvSpPr>
        <p:spPr>
          <a:xfrm>
            <a:off x="4896106" y="6523928"/>
            <a:ext cx="4247894" cy="338554"/>
          </a:xfrm>
          <a:prstGeom prst="rect">
            <a:avLst/>
          </a:prstGeom>
          <a:noFill/>
        </p:spPr>
        <p:txBody>
          <a:bodyPr wrap="none" rtlCol="0">
            <a:spAutoFit/>
          </a:bodyPr>
          <a:lstStyle/>
          <a:p>
            <a:r>
              <a:rPr lang="hu-HU" sz="1600" dirty="0"/>
              <a:t>Winsper et al, 2012; </a:t>
            </a:r>
            <a:r>
              <a:rPr lang="pl-PL" sz="1600" dirty="0"/>
              <a:t>Petermann, Nitkowski, 2008</a:t>
            </a:r>
            <a:endParaRPr lang="hu-HU" sz="1600" dirty="0"/>
          </a:p>
        </p:txBody>
      </p:sp>
    </p:spTree>
    <p:extLst>
      <p:ext uri="{BB962C8B-B14F-4D97-AF65-F5344CB8AC3E}">
        <p14:creationId xmlns:p14="http://schemas.microsoft.com/office/powerpoint/2010/main" val="28185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83014" y="6488668"/>
            <a:ext cx="1960986" cy="369332"/>
          </a:xfrm>
          <a:prstGeom prst="rect">
            <a:avLst/>
          </a:prstGeom>
          <a:noFill/>
        </p:spPr>
        <p:txBody>
          <a:bodyPr wrap="none" rtlCol="0">
            <a:spAutoFit/>
          </a:bodyPr>
          <a:lstStyle/>
          <a:p>
            <a:r>
              <a:rPr lang="hu-HU" dirty="0"/>
              <a:t>Hawton et al, 2012</a:t>
            </a:r>
          </a:p>
        </p:txBody>
      </p:sp>
    </p:spTree>
    <p:extLst>
      <p:ext uri="{BB962C8B-B14F-4D97-AF65-F5344CB8AC3E}">
        <p14:creationId xmlns:p14="http://schemas.microsoft.com/office/powerpoint/2010/main" val="14607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hu-HU" dirty="0"/>
              <a:t>Psychische Störungen </a:t>
            </a:r>
            <a:br>
              <a:rPr lang="hu-HU" dirty="0"/>
            </a:br>
            <a:r>
              <a:rPr lang="hu-HU" sz="4000" dirty="0"/>
              <a:t>bei SVV-Patienten</a:t>
            </a:r>
          </a:p>
        </p:txBody>
      </p:sp>
      <p:sp>
        <p:nvSpPr>
          <p:cNvPr id="3" name="Content Placeholder 2"/>
          <p:cNvSpPr>
            <a:spLocks noGrp="1"/>
          </p:cNvSpPr>
          <p:nvPr>
            <p:ph idx="1"/>
          </p:nvPr>
        </p:nvSpPr>
        <p:spPr>
          <a:xfrm>
            <a:off x="381000" y="1163022"/>
            <a:ext cx="8458200" cy="5494924"/>
          </a:xfrm>
          <a:pattFill prst="pct60">
            <a:fgClr>
              <a:schemeClr val="bg1">
                <a:lumMod val="95000"/>
              </a:schemeClr>
            </a:fgClr>
            <a:bgClr>
              <a:schemeClr val="bg1"/>
            </a:bgClr>
          </a:pattFill>
          <a:ln w="6350">
            <a:solidFill>
              <a:schemeClr val="tx1"/>
            </a:solidFill>
          </a:ln>
        </p:spPr>
        <p:txBody>
          <a:bodyPr>
            <a:noAutofit/>
          </a:bodyPr>
          <a:lstStyle/>
          <a:p>
            <a:pPr>
              <a:buFont typeface="Wingdings" panose="05000000000000000000" pitchFamily="2" charset="2"/>
              <a:buChar char="§"/>
            </a:pPr>
            <a:r>
              <a:rPr lang="hu-HU" dirty="0"/>
              <a:t>Persönlichkeitsstörungen   			41%</a:t>
            </a:r>
          </a:p>
          <a:p>
            <a:pPr lvl="1"/>
            <a:r>
              <a:rPr lang="hu-HU" sz="2400" dirty="0" err="1"/>
              <a:t>Vorrangig</a:t>
            </a:r>
            <a:r>
              <a:rPr lang="hu-HU" sz="2400" dirty="0"/>
              <a:t> „Borderline“-Störung, </a:t>
            </a:r>
            <a:r>
              <a:rPr lang="hu-HU" sz="2400" dirty="0" err="1"/>
              <a:t>dissoziale</a:t>
            </a:r>
            <a:r>
              <a:rPr lang="hu-HU" sz="2400" dirty="0"/>
              <a:t> PST</a:t>
            </a:r>
          </a:p>
          <a:p>
            <a:pPr>
              <a:buFont typeface="Wingdings" panose="05000000000000000000" pitchFamily="2" charset="2"/>
              <a:buChar char="§"/>
            </a:pPr>
            <a:r>
              <a:rPr lang="hu-HU" dirty="0"/>
              <a:t>Depressive Störungen   				37%</a:t>
            </a:r>
          </a:p>
          <a:p>
            <a:pPr>
              <a:buFont typeface="Wingdings" panose="05000000000000000000" pitchFamily="2" charset="2"/>
              <a:buChar char="§"/>
            </a:pPr>
            <a:r>
              <a:rPr lang="hu-HU" dirty="0"/>
              <a:t>Addiktionen 						16%</a:t>
            </a:r>
          </a:p>
          <a:p>
            <a:pPr>
              <a:buFont typeface="Wingdings" panose="05000000000000000000" pitchFamily="2" charset="2"/>
              <a:buChar char="§"/>
            </a:pPr>
            <a:r>
              <a:rPr lang="hu-HU" dirty="0"/>
              <a:t>Angststörungen, PTSD				15%</a:t>
            </a:r>
          </a:p>
          <a:p>
            <a:pPr>
              <a:buFont typeface="Wingdings" panose="05000000000000000000" pitchFamily="2" charset="2"/>
              <a:buChar char="§"/>
            </a:pPr>
            <a:r>
              <a:rPr lang="hu-HU" dirty="0"/>
              <a:t>Essstörungen						9%</a:t>
            </a:r>
          </a:p>
          <a:p>
            <a:pPr>
              <a:buFont typeface="Wingdings" panose="05000000000000000000" pitchFamily="2" charset="2"/>
              <a:buChar char="§"/>
            </a:pPr>
            <a:r>
              <a:rPr lang="hu-HU" sz="2400" dirty="0"/>
              <a:t>Impulskontrollstörung</a:t>
            </a:r>
          </a:p>
          <a:p>
            <a:pPr>
              <a:buFont typeface="Wingdings" panose="05000000000000000000" pitchFamily="2" charset="2"/>
              <a:buChar char="§"/>
            </a:pPr>
            <a:r>
              <a:rPr lang="hu-HU" sz="2400" dirty="0"/>
              <a:t>Artifizielle Störung / Münchhausen-Syndrom</a:t>
            </a:r>
          </a:p>
          <a:p>
            <a:pPr>
              <a:buFont typeface="Wingdings" panose="05000000000000000000" pitchFamily="2" charset="2"/>
              <a:buChar char="§"/>
            </a:pPr>
            <a:r>
              <a:rPr lang="hu-HU" sz="2400" dirty="0"/>
              <a:t>Zwangsstörung</a:t>
            </a:r>
          </a:p>
          <a:p>
            <a:pPr>
              <a:buFont typeface="Wingdings" panose="05000000000000000000" pitchFamily="2" charset="2"/>
              <a:buChar char="§"/>
            </a:pPr>
            <a:r>
              <a:rPr lang="hu-HU" sz="2400" dirty="0"/>
              <a:t>Psychotischen Schübe (Schizophrenie)</a:t>
            </a:r>
          </a:p>
          <a:p>
            <a:pPr>
              <a:buFont typeface="Wingdings" panose="05000000000000000000" pitchFamily="2" charset="2"/>
              <a:buChar char="§"/>
            </a:pPr>
            <a:r>
              <a:rPr lang="hu-HU" sz="2400" dirty="0"/>
              <a:t>Organische Ursachen</a:t>
            </a:r>
          </a:p>
        </p:txBody>
      </p:sp>
      <p:sp>
        <p:nvSpPr>
          <p:cNvPr id="5" name="TextBox 4"/>
          <p:cNvSpPr txBox="1"/>
          <p:nvPr/>
        </p:nvSpPr>
        <p:spPr>
          <a:xfrm>
            <a:off x="6542044" y="6595646"/>
            <a:ext cx="2525756" cy="338554"/>
          </a:xfrm>
          <a:prstGeom prst="rect">
            <a:avLst/>
          </a:prstGeom>
          <a:noFill/>
        </p:spPr>
        <p:txBody>
          <a:bodyPr wrap="none" rtlCol="0">
            <a:spAutoFit/>
          </a:bodyPr>
          <a:lstStyle/>
          <a:p>
            <a:r>
              <a:rPr lang="pl-PL" sz="1600" dirty="0"/>
              <a:t>Nitkowski, Petermann, 2011</a:t>
            </a:r>
            <a:endParaRPr lang="hu-HU" sz="1600" dirty="0"/>
          </a:p>
        </p:txBody>
      </p:sp>
    </p:spTree>
    <p:extLst>
      <p:ext uri="{BB962C8B-B14F-4D97-AF65-F5344CB8AC3E}">
        <p14:creationId xmlns:p14="http://schemas.microsoft.com/office/powerpoint/2010/main" val="175403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hu-HU" dirty="0"/>
              <a:t>SVV vs Suizidversuch</a:t>
            </a:r>
          </a:p>
        </p:txBody>
      </p:sp>
      <p:sp>
        <p:nvSpPr>
          <p:cNvPr id="3" name="Content Placeholder 2"/>
          <p:cNvSpPr>
            <a:spLocks noGrp="1"/>
          </p:cNvSpPr>
          <p:nvPr>
            <p:ph idx="1"/>
          </p:nvPr>
        </p:nvSpPr>
        <p:spPr>
          <a:xfrm>
            <a:off x="228600" y="1239833"/>
            <a:ext cx="8686800" cy="5257800"/>
          </a:xfrm>
          <a:pattFill prst="pct60">
            <a:fgClr>
              <a:schemeClr val="bg1">
                <a:lumMod val="95000"/>
              </a:schemeClr>
            </a:fgClr>
            <a:bgClr>
              <a:schemeClr val="bg1"/>
            </a:bgClr>
          </a:pattFill>
        </p:spPr>
        <p:style>
          <a:lnRef idx="1">
            <a:schemeClr val="dk1"/>
          </a:lnRef>
          <a:fillRef idx="2">
            <a:schemeClr val="dk1"/>
          </a:fillRef>
          <a:effectRef idx="1">
            <a:schemeClr val="dk1"/>
          </a:effectRef>
          <a:fontRef idx="minor">
            <a:schemeClr val="dk1"/>
          </a:fontRef>
        </p:style>
        <p:txBody>
          <a:bodyPr>
            <a:normAutofit/>
          </a:bodyPr>
          <a:lstStyle/>
          <a:p>
            <a:r>
              <a:rPr lang="de-DE" dirty="0"/>
              <a:t>SVV und Suizidalität</a:t>
            </a:r>
            <a:r>
              <a:rPr lang="hu-HU" dirty="0"/>
              <a:t>: </a:t>
            </a:r>
            <a:r>
              <a:rPr lang="de-DE" dirty="0"/>
              <a:t>keine sich ausschließenden Gegensätze</a:t>
            </a:r>
          </a:p>
          <a:p>
            <a:r>
              <a:rPr lang="de-DE" dirty="0"/>
              <a:t>SVV‐Impulse sind nicht zwangsläufig Suizidimpulse</a:t>
            </a:r>
          </a:p>
          <a:p>
            <a:pPr marL="0" indent="0" algn="ctr">
              <a:buNone/>
            </a:pPr>
            <a:r>
              <a:rPr lang="hu-HU" b="1" dirty="0"/>
              <a:t>Zentrales Unterscheidungskriterium: </a:t>
            </a:r>
            <a:r>
              <a:rPr lang="hu-HU" sz="3600" b="1" dirty="0">
                <a:solidFill>
                  <a:schemeClr val="tx2"/>
                </a:solidFill>
              </a:rPr>
              <a:t>Suizidabsicht</a:t>
            </a:r>
          </a:p>
          <a:p>
            <a:pPr marL="0" indent="0" algn="ctr">
              <a:buNone/>
            </a:pPr>
            <a:endParaRPr lang="hu-HU" sz="3600" b="1" dirty="0"/>
          </a:p>
          <a:p>
            <a:pPr algn="ctr"/>
            <a:r>
              <a:rPr lang="hu-HU" dirty="0">
                <a:solidFill>
                  <a:srgbClr val="FF0000"/>
                </a:solidFill>
              </a:rPr>
              <a:t>SVV: möglicher Prädiktor für spätere Suizidhandlung!!!</a:t>
            </a:r>
          </a:p>
        </p:txBody>
      </p:sp>
      <p:sp>
        <p:nvSpPr>
          <p:cNvPr id="4" name="TextBox 3"/>
          <p:cNvSpPr txBox="1"/>
          <p:nvPr/>
        </p:nvSpPr>
        <p:spPr>
          <a:xfrm>
            <a:off x="3815170" y="6488668"/>
            <a:ext cx="5328830" cy="369332"/>
          </a:xfrm>
          <a:prstGeom prst="rect">
            <a:avLst/>
          </a:prstGeom>
          <a:noFill/>
        </p:spPr>
        <p:txBody>
          <a:bodyPr wrap="none" rtlCol="0">
            <a:spAutoFit/>
          </a:bodyPr>
          <a:lstStyle/>
          <a:p>
            <a:pPr algn="r"/>
            <a:r>
              <a:rPr lang="pt-BR" dirty="0"/>
              <a:t>Nitkowski</a:t>
            </a:r>
            <a:r>
              <a:rPr lang="hu-HU" dirty="0"/>
              <a:t>,</a:t>
            </a:r>
            <a:r>
              <a:rPr lang="pt-BR" dirty="0"/>
              <a:t> Petermann</a:t>
            </a:r>
            <a:r>
              <a:rPr lang="hu-HU" dirty="0"/>
              <a:t>, </a:t>
            </a:r>
            <a:r>
              <a:rPr lang="pt-BR" dirty="0"/>
              <a:t>2010; O´Connor, Sheehy</a:t>
            </a:r>
            <a:r>
              <a:rPr lang="hu-HU" dirty="0"/>
              <a:t>, </a:t>
            </a:r>
            <a:r>
              <a:rPr lang="pt-BR" dirty="0"/>
              <a:t>2000</a:t>
            </a:r>
            <a:endParaRPr lang="hu-HU" dirty="0"/>
          </a:p>
        </p:txBody>
      </p:sp>
      <p:sp>
        <p:nvSpPr>
          <p:cNvPr id="7" name="Rectangle 6"/>
          <p:cNvSpPr/>
          <p:nvPr/>
        </p:nvSpPr>
        <p:spPr>
          <a:xfrm>
            <a:off x="1524000" y="3352800"/>
            <a:ext cx="6324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C00000"/>
              </a:solidFill>
            </a:endParaRPr>
          </a:p>
        </p:txBody>
      </p:sp>
    </p:spTree>
    <p:extLst>
      <p:ext uri="{BB962C8B-B14F-4D97-AF65-F5344CB8AC3E}">
        <p14:creationId xmlns:p14="http://schemas.microsoft.com/office/powerpoint/2010/main" val="361810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562600" cy="1143000"/>
          </a:xfrm>
          <a:ln>
            <a:solidFill>
              <a:schemeClr val="tx1"/>
            </a:solidFill>
          </a:ln>
        </p:spPr>
        <p:txBody>
          <a:bodyPr>
            <a:normAutofit fontScale="90000"/>
          </a:bodyPr>
          <a:lstStyle/>
          <a:p>
            <a:r>
              <a:rPr lang="hu-HU" dirty="0"/>
              <a:t>Frühe Erkennung</a:t>
            </a:r>
            <a:br>
              <a:rPr lang="hu-HU" dirty="0"/>
            </a:br>
            <a:r>
              <a:rPr lang="hu-HU" sz="3100" dirty="0"/>
              <a:t>Screening Fragen für Ados</a:t>
            </a:r>
            <a:endParaRPr lang="hu-HU" dirty="0"/>
          </a:p>
        </p:txBody>
      </p:sp>
      <p:sp>
        <p:nvSpPr>
          <p:cNvPr id="3" name="Content Placeholder 2"/>
          <p:cNvSpPr>
            <a:spLocks noGrp="1"/>
          </p:cNvSpPr>
          <p:nvPr>
            <p:ph idx="1"/>
          </p:nvPr>
        </p:nvSpPr>
        <p:spPr/>
        <p:txBody>
          <a:bodyPr>
            <a:normAutofit/>
          </a:bodyPr>
          <a:lstStyle/>
          <a:p>
            <a:r>
              <a:rPr lang="hu-HU" dirty="0"/>
              <a:t>Hast Du schon mal selber absichtlich verletzt?</a:t>
            </a:r>
            <a:endParaRPr lang="en-US" dirty="0"/>
          </a:p>
          <a:p>
            <a:r>
              <a:rPr lang="hu-HU" dirty="0"/>
              <a:t>Wie hast Du das getan? </a:t>
            </a:r>
            <a:endParaRPr lang="en-US" dirty="0"/>
          </a:p>
          <a:p>
            <a:r>
              <a:rPr lang="hu-HU" dirty="0"/>
              <a:t>Was wolltest Du erreichen, als Du das getan hattest?</a:t>
            </a:r>
            <a:endParaRPr lang="en-US" dirty="0"/>
          </a:p>
          <a:p>
            <a:r>
              <a:rPr lang="hu-HU" dirty="0"/>
              <a:t>Wolltest Du sterben? </a:t>
            </a:r>
            <a:endParaRPr lang="en-US" dirty="0"/>
          </a:p>
          <a:p>
            <a:r>
              <a:rPr lang="hu-HU" dirty="0"/>
              <a:t>Wolltest Du etwas ver</a:t>
            </a:r>
            <a:r>
              <a:rPr lang="de-DE" dirty="0"/>
              <a:t>ä</a:t>
            </a:r>
            <a:r>
              <a:rPr lang="hu-HU" dirty="0"/>
              <a:t>ndern? </a:t>
            </a:r>
            <a:endParaRPr lang="en-US" dirty="0"/>
          </a:p>
          <a:p>
            <a:r>
              <a:rPr lang="hu-HU" dirty="0"/>
              <a:t>Wie hast Du dich nach der Selbstverletzung gefühlt? </a:t>
            </a:r>
            <a:endParaRPr lang="en-US" dirty="0"/>
          </a:p>
          <a:p>
            <a:endParaRPr lang="hu-HU" dirty="0"/>
          </a:p>
        </p:txBody>
      </p:sp>
    </p:spTree>
    <p:extLst>
      <p:ext uri="{BB962C8B-B14F-4D97-AF65-F5344CB8AC3E}">
        <p14:creationId xmlns:p14="http://schemas.microsoft.com/office/powerpoint/2010/main" val="5861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hu-HU" dirty="0"/>
              <a:t>Management von SVV</a:t>
            </a:r>
          </a:p>
        </p:txBody>
      </p:sp>
      <p:sp>
        <p:nvSpPr>
          <p:cNvPr id="3" name="Content Placeholder 2"/>
          <p:cNvSpPr>
            <a:spLocks noGrp="1"/>
          </p:cNvSpPr>
          <p:nvPr>
            <p:ph idx="1"/>
          </p:nvPr>
        </p:nvSpPr>
        <p:spPr>
          <a:xfrm>
            <a:off x="457200" y="1066800"/>
            <a:ext cx="8229600" cy="5486400"/>
          </a:xfrm>
          <a:pattFill prst="pct60">
            <a:fgClr>
              <a:schemeClr val="bg1">
                <a:lumMod val="95000"/>
              </a:schemeClr>
            </a:fgClr>
            <a:bgClr>
              <a:schemeClr val="bg1"/>
            </a:bgClr>
          </a:pattFill>
          <a:ln w="6350">
            <a:solidFill>
              <a:schemeClr val="tx1"/>
            </a:solidFill>
          </a:ln>
        </p:spPr>
        <p:txBody>
          <a:bodyPr>
            <a:normAutofit fontScale="85000" lnSpcReduction="20000"/>
          </a:bodyPr>
          <a:lstStyle/>
          <a:p>
            <a:pPr marL="0" indent="0">
              <a:buNone/>
            </a:pPr>
            <a:r>
              <a:rPr lang="hu-HU" b="1" dirty="0"/>
              <a:t>1</a:t>
            </a:r>
            <a:r>
              <a:rPr lang="hu-HU" b="1" dirty="0">
                <a:solidFill>
                  <a:schemeClr val="tx2"/>
                </a:solidFill>
              </a:rPr>
              <a:t>. Allgemeine Maßnahmen</a:t>
            </a:r>
          </a:p>
          <a:p>
            <a:pPr lvl="1"/>
            <a:r>
              <a:rPr lang="de-DE" dirty="0"/>
              <a:t>Korrekte notfallmedizinische somatische Versorgung</a:t>
            </a:r>
            <a:r>
              <a:rPr lang="hu-HU" dirty="0"/>
              <a:t> </a:t>
            </a:r>
            <a:r>
              <a:rPr lang="de-DE" dirty="0"/>
              <a:t> </a:t>
            </a:r>
            <a:endParaRPr lang="hu-HU" dirty="0"/>
          </a:p>
          <a:p>
            <a:pPr lvl="1"/>
            <a:r>
              <a:rPr lang="hu-HU" dirty="0"/>
              <a:t>Akute Suizidalität abklären</a:t>
            </a:r>
          </a:p>
          <a:p>
            <a:pPr lvl="1"/>
            <a:r>
              <a:rPr lang="hu-HU" dirty="0"/>
              <a:t>Psychiatrisch‐psychotherapeutische Differenzialdiagnostik</a:t>
            </a:r>
          </a:p>
          <a:p>
            <a:pPr lvl="1"/>
            <a:r>
              <a:rPr lang="de-DE" dirty="0"/>
              <a:t>Haltung: </a:t>
            </a:r>
            <a:endParaRPr lang="hu-HU" dirty="0"/>
          </a:p>
          <a:p>
            <a:pPr lvl="2"/>
            <a:r>
              <a:rPr lang="hu-HU" dirty="0"/>
              <a:t>n</a:t>
            </a:r>
            <a:r>
              <a:rPr lang="de-DE" dirty="0"/>
              <a:t>icht geschockt reagieren</a:t>
            </a:r>
          </a:p>
          <a:p>
            <a:pPr lvl="2"/>
            <a:r>
              <a:rPr lang="de-DE" dirty="0"/>
              <a:t>gelassene und respektvolle Neugier</a:t>
            </a:r>
            <a:endParaRPr lang="hu-HU" dirty="0"/>
          </a:p>
          <a:p>
            <a:pPr lvl="2"/>
            <a:r>
              <a:rPr lang="de-DE" dirty="0"/>
              <a:t>Gefühle </a:t>
            </a:r>
            <a:r>
              <a:rPr lang="hu-HU" dirty="0"/>
              <a:t>anerkennen</a:t>
            </a:r>
          </a:p>
          <a:p>
            <a:pPr lvl="2"/>
            <a:r>
              <a:rPr lang="hu-HU" dirty="0"/>
              <a:t>Keine Abweisung, kein</a:t>
            </a:r>
            <a:r>
              <a:rPr lang="de-DE" dirty="0"/>
              <a:t> Urteil fällen</a:t>
            </a:r>
            <a:endParaRPr lang="hu-HU" dirty="0"/>
          </a:p>
          <a:p>
            <a:pPr lvl="2"/>
            <a:r>
              <a:rPr lang="hu-HU" dirty="0"/>
              <a:t>SVV als Botschaft (Symptom) verstehen</a:t>
            </a:r>
          </a:p>
          <a:p>
            <a:pPr lvl="1"/>
            <a:r>
              <a:rPr lang="de-DE" dirty="0"/>
              <a:t>Therapeutensuche anbieten</a:t>
            </a:r>
            <a:endParaRPr lang="hu-HU" dirty="0"/>
          </a:p>
          <a:p>
            <a:pPr lvl="1"/>
            <a:endParaRPr lang="hu-HU" dirty="0"/>
          </a:p>
          <a:p>
            <a:pPr marL="0" indent="0">
              <a:buNone/>
            </a:pPr>
            <a:r>
              <a:rPr lang="hu-HU" b="1" dirty="0"/>
              <a:t>2. </a:t>
            </a:r>
            <a:r>
              <a:rPr lang="hu-HU" b="1" dirty="0">
                <a:solidFill>
                  <a:schemeClr val="tx2"/>
                </a:solidFill>
              </a:rPr>
              <a:t>Spezifische Maßnahmen</a:t>
            </a:r>
            <a:endParaRPr lang="de-DE" b="1" dirty="0">
              <a:solidFill>
                <a:schemeClr val="tx2"/>
              </a:solidFill>
            </a:endParaRPr>
          </a:p>
          <a:p>
            <a:pPr lvl="1"/>
            <a:r>
              <a:rPr lang="hu-HU" dirty="0"/>
              <a:t>Je nach dem zugrundeliegenden Störungsbild</a:t>
            </a:r>
          </a:p>
          <a:p>
            <a:pPr lvl="1"/>
            <a:r>
              <a:rPr lang="hu-HU" dirty="0"/>
              <a:t>Langfristig: spezifische Psychotherapie</a:t>
            </a:r>
          </a:p>
        </p:txBody>
      </p:sp>
    </p:spTree>
    <p:extLst>
      <p:ext uri="{BB962C8B-B14F-4D97-AF65-F5344CB8AC3E}">
        <p14:creationId xmlns:p14="http://schemas.microsoft.com/office/powerpoint/2010/main" val="167045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b="1" dirty="0"/>
              <a:t>Evidenzbasierte Therapieansätze</a:t>
            </a:r>
            <a:endParaRPr lang="hu-HU"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marL="0" indent="0">
              <a:buNone/>
            </a:pPr>
            <a:r>
              <a:rPr lang="en-US" sz="4400" dirty="0"/>
              <a:t>Integrated Cognitive </a:t>
            </a:r>
            <a:r>
              <a:rPr lang="en-US" sz="4400" dirty="0" err="1"/>
              <a:t>Behaviour</a:t>
            </a:r>
            <a:r>
              <a:rPr lang="en-US" sz="4400" dirty="0"/>
              <a:t> Therapy (I-CBT) </a:t>
            </a:r>
          </a:p>
          <a:p>
            <a:endParaRPr lang="hu-HU" dirty="0"/>
          </a:p>
          <a:p>
            <a:pPr marL="0" indent="0" algn="r">
              <a:buNone/>
            </a:pPr>
            <a:r>
              <a:rPr lang="hu-HU" sz="2900" dirty="0"/>
              <a:t>Esposito-Smytherset al, 2011</a:t>
            </a:r>
          </a:p>
          <a:p>
            <a:pPr marL="0" indent="0">
              <a:buNone/>
            </a:pPr>
            <a:r>
              <a:rPr lang="hu-HU" sz="4400" dirty="0">
                <a:solidFill>
                  <a:schemeClr val="tx2">
                    <a:lumMod val="60000"/>
                    <a:lumOff val="40000"/>
                  </a:schemeClr>
                </a:solidFill>
              </a:rPr>
              <a:t>Mentalization Based Treatment (MBT-A)</a:t>
            </a:r>
          </a:p>
          <a:p>
            <a:endParaRPr lang="hu-HU" dirty="0"/>
          </a:p>
          <a:p>
            <a:pPr marL="0" indent="0" algn="r">
              <a:buNone/>
            </a:pPr>
            <a:r>
              <a:rPr lang="hu-HU" sz="2900" dirty="0"/>
              <a:t>Rossouw &amp; Fonagy, 2012</a:t>
            </a:r>
          </a:p>
          <a:p>
            <a:pPr marL="0" indent="0">
              <a:buNone/>
            </a:pPr>
            <a:r>
              <a:rPr lang="fr-FR" sz="4400" dirty="0" err="1"/>
              <a:t>Resourceful</a:t>
            </a:r>
            <a:r>
              <a:rPr lang="fr-FR" sz="4400" dirty="0"/>
              <a:t> Adolescent Parent Program (RAP-P)     </a:t>
            </a:r>
          </a:p>
          <a:p>
            <a:endParaRPr lang="hu-HU" dirty="0"/>
          </a:p>
          <a:p>
            <a:pPr marL="0" indent="0" algn="r">
              <a:buNone/>
            </a:pPr>
            <a:r>
              <a:rPr lang="hu-HU" sz="2900" dirty="0"/>
              <a:t>Pineda &amp; Dadds, 2013</a:t>
            </a:r>
          </a:p>
          <a:p>
            <a:pPr marL="0" indent="0">
              <a:buNone/>
            </a:pPr>
            <a:r>
              <a:rPr lang="hu-HU" sz="4400" dirty="0">
                <a:solidFill>
                  <a:schemeClr val="tx2">
                    <a:lumMod val="60000"/>
                    <a:lumOff val="40000"/>
                  </a:schemeClr>
                </a:solidFill>
              </a:rPr>
              <a:t>Dialectical Behaviour Therapy (DBT-A) </a:t>
            </a:r>
          </a:p>
          <a:p>
            <a:endParaRPr lang="hu-HU" dirty="0"/>
          </a:p>
          <a:p>
            <a:pPr marL="0" indent="0" algn="r">
              <a:buNone/>
            </a:pPr>
            <a:r>
              <a:rPr lang="hu-HU" sz="2900" dirty="0"/>
              <a:t>Mehlum et al, 2014, 2016, 2018, 2019, Macaulay et al, 2018</a:t>
            </a:r>
          </a:p>
          <a:p>
            <a:pPr marL="0" indent="0">
              <a:buNone/>
            </a:pPr>
            <a:r>
              <a:rPr lang="en-US" sz="4200" dirty="0"/>
              <a:t>Safe Alternatives For Teens and Youths (SAFETY) </a:t>
            </a:r>
          </a:p>
          <a:p>
            <a:endParaRPr lang="hu-HU" dirty="0"/>
          </a:p>
          <a:p>
            <a:pPr marL="0" indent="0" algn="r">
              <a:buNone/>
            </a:pPr>
            <a:r>
              <a:rPr lang="hu-HU" sz="2900" dirty="0"/>
              <a:t>Asarnowet al, 2017</a:t>
            </a:r>
          </a:p>
        </p:txBody>
      </p:sp>
    </p:spTree>
    <p:extLst>
      <p:ext uri="{BB962C8B-B14F-4D97-AF65-F5344CB8AC3E}">
        <p14:creationId xmlns:p14="http://schemas.microsoft.com/office/powerpoint/2010/main" val="7367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hu-HU" sz="4000" dirty="0"/>
              <a:t>SVV Psychotherapie</a:t>
            </a:r>
          </a:p>
        </p:txBody>
      </p:sp>
      <p:sp>
        <p:nvSpPr>
          <p:cNvPr id="3" name="Content Placeholder 2"/>
          <p:cNvSpPr>
            <a:spLocks noGrp="1"/>
          </p:cNvSpPr>
          <p:nvPr>
            <p:ph idx="1"/>
          </p:nvPr>
        </p:nvSpPr>
        <p:spPr>
          <a:xfrm>
            <a:off x="228600" y="1062990"/>
            <a:ext cx="8763000" cy="5473184"/>
          </a:xfrm>
          <a:pattFill prst="pct60">
            <a:fgClr>
              <a:schemeClr val="bg1">
                <a:lumMod val="95000"/>
              </a:schemeClr>
            </a:fgClr>
            <a:bgClr>
              <a:schemeClr val="bg1"/>
            </a:bgClr>
          </a:pattFill>
          <a:ln w="9525">
            <a:solidFill>
              <a:schemeClr val="tx1"/>
            </a:solidFill>
          </a:ln>
        </p:spPr>
        <p:txBody>
          <a:bodyPr>
            <a:normAutofit/>
          </a:bodyPr>
          <a:lstStyle/>
          <a:p>
            <a:r>
              <a:rPr lang="de-DE" sz="2800" dirty="0"/>
              <a:t>SVV</a:t>
            </a:r>
            <a:r>
              <a:rPr lang="hu-HU" sz="2800" dirty="0"/>
              <a:t> = </a:t>
            </a:r>
            <a:r>
              <a:rPr lang="de-DE" sz="2800" dirty="0"/>
              <a:t>erlerntes Verhalten</a:t>
            </a:r>
            <a:r>
              <a:rPr lang="hu-HU" sz="2800" dirty="0"/>
              <a:t> -&gt; </a:t>
            </a:r>
            <a:r>
              <a:rPr lang="de-DE" sz="2800" dirty="0"/>
              <a:t>kann durch neue Lernerfahrungen</a:t>
            </a:r>
            <a:r>
              <a:rPr lang="hu-HU" sz="2800" dirty="0"/>
              <a:t> verändert werden</a:t>
            </a:r>
            <a:endParaRPr lang="de-DE" sz="2800" dirty="0"/>
          </a:p>
          <a:p>
            <a:r>
              <a:rPr lang="de-DE" sz="2800" b="1" dirty="0">
                <a:solidFill>
                  <a:schemeClr val="tx2"/>
                </a:solidFill>
              </a:rPr>
              <a:t>Dialektisch‐</a:t>
            </a:r>
            <a:r>
              <a:rPr lang="hu-HU" sz="2800" b="1" dirty="0">
                <a:solidFill>
                  <a:schemeClr val="tx2"/>
                </a:solidFill>
              </a:rPr>
              <a:t> Behaviorale Therapie </a:t>
            </a:r>
            <a:r>
              <a:rPr lang="hu-HU" sz="2800" dirty="0">
                <a:solidFill>
                  <a:schemeClr val="tx2"/>
                </a:solidFill>
              </a:rPr>
              <a:t>(</a:t>
            </a:r>
            <a:r>
              <a:rPr lang="hu-HU" sz="2800" b="1" dirty="0">
                <a:solidFill>
                  <a:schemeClr val="tx2"/>
                </a:solidFill>
              </a:rPr>
              <a:t>DBT</a:t>
            </a:r>
            <a:r>
              <a:rPr lang="hu-HU" sz="2800" dirty="0">
                <a:solidFill>
                  <a:schemeClr val="tx2"/>
                </a:solidFill>
              </a:rPr>
              <a:t>) </a:t>
            </a:r>
            <a:r>
              <a:rPr lang="hu-HU" sz="2800" dirty="0"/>
              <a:t>(„KVT‐Upgrade“)</a:t>
            </a:r>
          </a:p>
          <a:p>
            <a:pPr lvl="1"/>
            <a:r>
              <a:rPr lang="hu-HU" sz="2400" dirty="0"/>
              <a:t>Handlungsbasiertes Vorgehen (Skillstraining, „Notfallkoffer“)</a:t>
            </a:r>
          </a:p>
          <a:p>
            <a:pPr lvl="1"/>
            <a:r>
              <a:rPr lang="de-DE" sz="2400" dirty="0"/>
              <a:t>Verhaltensanalyse</a:t>
            </a:r>
            <a:endParaRPr lang="hu-HU" sz="2400" dirty="0"/>
          </a:p>
          <a:p>
            <a:pPr lvl="1"/>
            <a:r>
              <a:rPr lang="de-DE" sz="2400" dirty="0"/>
              <a:t>Förderung und Überprüfung von Adhärenz und Commitment</a:t>
            </a:r>
            <a:endParaRPr lang="hu-HU" sz="2400" dirty="0"/>
          </a:p>
          <a:p>
            <a:pPr lvl="1"/>
            <a:r>
              <a:rPr lang="de-DE" sz="2400" dirty="0"/>
              <a:t>Stärkung</a:t>
            </a:r>
            <a:r>
              <a:rPr lang="hu-HU" sz="2400" dirty="0"/>
              <a:t> </a:t>
            </a:r>
            <a:r>
              <a:rPr lang="de-DE" sz="2400" dirty="0"/>
              <a:t>von Eigenverantwortung</a:t>
            </a:r>
            <a:endParaRPr lang="hu-HU" sz="2400" dirty="0"/>
          </a:p>
          <a:p>
            <a:r>
              <a:rPr lang="hu-HU" sz="2800" b="1" dirty="0">
                <a:solidFill>
                  <a:schemeClr val="tx2"/>
                </a:solidFill>
              </a:rPr>
              <a:t>Mentalisierungsbasierte Therapie (MBT) </a:t>
            </a:r>
          </a:p>
          <a:p>
            <a:pPr lvl="1"/>
            <a:r>
              <a:rPr lang="hu-HU" sz="2400" dirty="0"/>
              <a:t>beziehungs- und interaktionsorientiert</a:t>
            </a:r>
          </a:p>
          <a:p>
            <a:pPr lvl="1"/>
            <a:r>
              <a:rPr lang="de-DE" sz="2400" dirty="0"/>
              <a:t>arm an thematischen und strukturellen Vorgaben</a:t>
            </a:r>
            <a:endParaRPr lang="hu-HU" sz="2400" dirty="0"/>
          </a:p>
          <a:p>
            <a:pPr lvl="1"/>
            <a:r>
              <a:rPr lang="de-DE" sz="2400" dirty="0"/>
              <a:t>Verbesserung</a:t>
            </a:r>
            <a:r>
              <a:rPr lang="hu-HU" sz="2400" dirty="0"/>
              <a:t> </a:t>
            </a:r>
            <a:r>
              <a:rPr lang="de-DE" sz="2400" dirty="0"/>
              <a:t>der Mentalisierungsfähigkeit im Hier und Jetzt</a:t>
            </a:r>
            <a:endParaRPr lang="hu-HU" sz="2400" dirty="0"/>
          </a:p>
          <a:p>
            <a:pPr lvl="1"/>
            <a:endParaRPr lang="hu-HU" sz="2400" dirty="0"/>
          </a:p>
        </p:txBody>
      </p:sp>
      <p:sp>
        <p:nvSpPr>
          <p:cNvPr id="4" name="TextBox 3"/>
          <p:cNvSpPr txBox="1"/>
          <p:nvPr/>
        </p:nvSpPr>
        <p:spPr>
          <a:xfrm>
            <a:off x="2226436" y="6519446"/>
            <a:ext cx="6917564" cy="338554"/>
          </a:xfrm>
          <a:prstGeom prst="rect">
            <a:avLst/>
          </a:prstGeom>
          <a:noFill/>
        </p:spPr>
        <p:txBody>
          <a:bodyPr wrap="square" rtlCol="0">
            <a:spAutoFit/>
          </a:bodyPr>
          <a:lstStyle/>
          <a:p>
            <a:pPr algn="r"/>
            <a:r>
              <a:rPr lang="hu-HU" sz="1600" dirty="0"/>
              <a:t>Linehan, 1996; Bohus , 2000; Schmahl, Stiglmayr, 2009; </a:t>
            </a:r>
            <a:r>
              <a:rPr lang="hu-HU" sz="1600" dirty="0" err="1"/>
              <a:t>Bateman</a:t>
            </a:r>
            <a:r>
              <a:rPr lang="hu-HU" sz="1600" dirty="0"/>
              <a:t>, Fonagy 2009</a:t>
            </a:r>
            <a:endParaRPr lang="hu-HU" dirty="0"/>
          </a:p>
        </p:txBody>
      </p:sp>
    </p:spTree>
    <p:extLst>
      <p:ext uri="{BB962C8B-B14F-4D97-AF65-F5344CB8AC3E}">
        <p14:creationId xmlns:p14="http://schemas.microsoft.com/office/powerpoint/2010/main" val="41782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hu-HU" b="1" dirty="0"/>
              <a:t>Übersicht</a:t>
            </a:r>
          </a:p>
        </p:txBody>
      </p:sp>
      <p:sp>
        <p:nvSpPr>
          <p:cNvPr id="3" name="Content Placeholder 2"/>
          <p:cNvSpPr>
            <a:spLocks noGrp="1"/>
          </p:cNvSpPr>
          <p:nvPr>
            <p:ph idx="1"/>
          </p:nvPr>
        </p:nvSpPr>
        <p:spPr>
          <a:xfrm>
            <a:off x="457200" y="1219200"/>
            <a:ext cx="8229600" cy="4525963"/>
          </a:xfrm>
        </p:spPr>
        <p:txBody>
          <a:bodyPr>
            <a:normAutofit/>
          </a:bodyPr>
          <a:lstStyle/>
          <a:p>
            <a:pPr marL="0" indent="0" algn="ctr">
              <a:buNone/>
            </a:pPr>
            <a:endParaRPr lang="hu-HU" sz="4400" dirty="0"/>
          </a:p>
          <a:p>
            <a:pPr algn="ctr"/>
            <a:r>
              <a:rPr lang="hu-HU" sz="4400" dirty="0"/>
              <a:t>Selbstverletzendes Verhalten (SVV, DSH, NSSI)</a:t>
            </a:r>
          </a:p>
          <a:p>
            <a:pPr marL="0" indent="0" algn="ctr">
              <a:buNone/>
            </a:pPr>
            <a:endParaRPr lang="hu-HU" sz="4400" dirty="0"/>
          </a:p>
          <a:p>
            <a:pPr algn="ctr"/>
            <a:r>
              <a:rPr lang="hu-HU" sz="4400" dirty="0"/>
              <a:t>Suizid</a:t>
            </a:r>
          </a:p>
        </p:txBody>
      </p:sp>
    </p:spTree>
    <p:extLst>
      <p:ext uri="{BB962C8B-B14F-4D97-AF65-F5344CB8AC3E}">
        <p14:creationId xmlns:p14="http://schemas.microsoft.com/office/powerpoint/2010/main" val="403725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r>
              <a:rPr lang="hu-HU" dirty="0"/>
              <a:t>Was sollen Ansätze für </a:t>
            </a:r>
            <a:br>
              <a:rPr lang="hu-HU" dirty="0"/>
            </a:br>
            <a:r>
              <a:rPr lang="hu-HU" dirty="0"/>
              <a:t>SVV-Jugendliche umfassen? </a:t>
            </a:r>
          </a:p>
        </p:txBody>
      </p:sp>
      <p:sp>
        <p:nvSpPr>
          <p:cNvPr id="3" name="Content Placeholder 2"/>
          <p:cNvSpPr>
            <a:spLocks noGrp="1"/>
          </p:cNvSpPr>
          <p:nvPr>
            <p:ph idx="1"/>
          </p:nvPr>
        </p:nvSpPr>
        <p:spPr>
          <a:xfrm>
            <a:off x="457200" y="1600200"/>
            <a:ext cx="8229600" cy="5257800"/>
          </a:xfrm>
        </p:spPr>
        <p:txBody>
          <a:bodyPr>
            <a:normAutofit fontScale="92500"/>
          </a:bodyPr>
          <a:lstStyle/>
          <a:p>
            <a:r>
              <a:rPr lang="hu-HU" dirty="0"/>
              <a:t>Bedürfnisse erheben, über Therapieziele abstimmen</a:t>
            </a:r>
          </a:p>
          <a:p>
            <a:r>
              <a:rPr lang="hu-HU" dirty="0"/>
              <a:t> Suizidale Krise erkennen, Sicherheitsmaßnahmen</a:t>
            </a:r>
          </a:p>
          <a:p>
            <a:r>
              <a:rPr lang="hu-HU" dirty="0"/>
              <a:t>Commitment und Motivation für die Therapie</a:t>
            </a:r>
          </a:p>
          <a:p>
            <a:r>
              <a:rPr lang="hu-HU" dirty="0"/>
              <a:t>Tragfähige therapeutische Beziehung aufbauen</a:t>
            </a:r>
          </a:p>
          <a:p>
            <a:r>
              <a:rPr lang="hu-HU" dirty="0"/>
              <a:t>Ausfall verhindern</a:t>
            </a:r>
          </a:p>
          <a:p>
            <a:r>
              <a:rPr lang="hu-HU" dirty="0"/>
              <a:t>Coping Skills beibringen</a:t>
            </a:r>
          </a:p>
          <a:p>
            <a:r>
              <a:rPr lang="hu-HU" dirty="0"/>
              <a:t>Gleichgewicht zwischen Akzeptanz und Veränderung</a:t>
            </a:r>
          </a:p>
        </p:txBody>
      </p:sp>
    </p:spTree>
    <p:extLst>
      <p:ext uri="{BB962C8B-B14F-4D97-AF65-F5344CB8AC3E}">
        <p14:creationId xmlns:p14="http://schemas.microsoft.com/office/powerpoint/2010/main" val="356152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normAutofit fontScale="90000"/>
          </a:bodyPr>
          <a:lstStyle/>
          <a:p>
            <a:r>
              <a:rPr lang="en-US" dirty="0"/>
              <a:t>Safety Plan (Stanley &amp; Brown, 2015)</a:t>
            </a:r>
          </a:p>
        </p:txBody>
      </p:sp>
      <p:sp>
        <p:nvSpPr>
          <p:cNvPr id="3" name="Content Placeholder 2"/>
          <p:cNvSpPr>
            <a:spLocks noGrp="1"/>
          </p:cNvSpPr>
          <p:nvPr>
            <p:ph idx="1"/>
          </p:nvPr>
        </p:nvSpPr>
        <p:spPr>
          <a:xfrm>
            <a:off x="407894" y="1295400"/>
            <a:ext cx="8229600" cy="5562600"/>
          </a:xfrm>
        </p:spPr>
        <p:txBody>
          <a:bodyPr>
            <a:normAutofit fontScale="55000" lnSpcReduction="20000"/>
          </a:bodyPr>
          <a:lstStyle/>
          <a:p>
            <a:pPr marL="0" indent="0">
              <a:buNone/>
            </a:pPr>
            <a:r>
              <a:rPr lang="en-US" b="1" dirty="0"/>
              <a:t>A.  </a:t>
            </a:r>
            <a:r>
              <a:rPr lang="hu-HU" b="1" dirty="0"/>
              <a:t>Warnzeichen, die Probleme ankündigen</a:t>
            </a:r>
            <a:r>
              <a:rPr lang="en-US" b="1" dirty="0"/>
              <a:t>:</a:t>
            </a:r>
            <a:endParaRPr lang="en-US" dirty="0"/>
          </a:p>
          <a:p>
            <a:r>
              <a:rPr lang="hu-HU" dirty="0"/>
              <a:t>1.___________________________________________________</a:t>
            </a:r>
          </a:p>
          <a:p>
            <a:r>
              <a:rPr lang="hu-HU" dirty="0"/>
              <a:t>2.___________________________________________________</a:t>
            </a:r>
          </a:p>
          <a:p>
            <a:r>
              <a:rPr lang="hu-HU" dirty="0"/>
              <a:t>3.___________________________________________________</a:t>
            </a:r>
          </a:p>
          <a:p>
            <a:pPr marL="0" indent="0">
              <a:buNone/>
            </a:pPr>
            <a:r>
              <a:rPr lang="hu-HU" b="1" dirty="0"/>
              <a:t>B.  Innere Bewältigungsstrategien:</a:t>
            </a:r>
            <a:endParaRPr lang="hu-HU" dirty="0"/>
          </a:p>
          <a:p>
            <a:r>
              <a:rPr lang="hu-HU" dirty="0"/>
              <a:t>1. ___________________________</a:t>
            </a:r>
          </a:p>
          <a:p>
            <a:r>
              <a:rPr lang="hu-HU" dirty="0"/>
              <a:t>2.____________________________</a:t>
            </a:r>
          </a:p>
          <a:p>
            <a:r>
              <a:rPr lang="hu-HU" dirty="0"/>
              <a:t>3.____________________________</a:t>
            </a:r>
          </a:p>
          <a:p>
            <a:pPr marL="0" indent="0">
              <a:buNone/>
            </a:pPr>
            <a:r>
              <a:rPr lang="hu-HU" b="1" dirty="0"/>
              <a:t>C. Äussere Bewältigungsstrategien :</a:t>
            </a:r>
            <a:endParaRPr lang="hu-HU" dirty="0"/>
          </a:p>
          <a:p>
            <a:r>
              <a:rPr lang="hu-HU" dirty="0"/>
              <a:t>Menschen, die mir ablenken können</a:t>
            </a:r>
            <a:r>
              <a:rPr lang="en-US" dirty="0"/>
              <a:t>: 1._____________   2.________________</a:t>
            </a:r>
          </a:p>
          <a:p>
            <a:r>
              <a:rPr lang="hu-HU" dirty="0"/>
              <a:t>Menschen, die ich ansprechen kann</a:t>
            </a:r>
            <a:r>
              <a:rPr lang="en-US" dirty="0"/>
              <a:t>:             1._____________2.________________</a:t>
            </a:r>
          </a:p>
          <a:p>
            <a:pPr marL="0" indent="0">
              <a:buNone/>
            </a:pPr>
            <a:r>
              <a:rPr lang="en-US" b="1" dirty="0"/>
              <a:t>D. </a:t>
            </a:r>
            <a:r>
              <a:rPr lang="hu-HU" b="1" dirty="0"/>
              <a:t>Von wen ich Hilfe holen kann</a:t>
            </a:r>
            <a:r>
              <a:rPr lang="en-US" b="1" dirty="0"/>
              <a:t>:</a:t>
            </a:r>
            <a:endParaRPr lang="en-US" dirty="0"/>
          </a:p>
          <a:p>
            <a:r>
              <a:rPr lang="hu-HU" dirty="0"/>
              <a:t>Therapeut Name_________________________________________</a:t>
            </a:r>
          </a:p>
          <a:p>
            <a:r>
              <a:rPr lang="hu-HU" dirty="0"/>
              <a:t>Phone #_____________ Pager or Emergency # _______________</a:t>
            </a:r>
          </a:p>
          <a:p>
            <a:r>
              <a:rPr lang="hu-HU" dirty="0"/>
              <a:t>Anderer Therapeut Name _________________________________</a:t>
            </a:r>
          </a:p>
          <a:p>
            <a:r>
              <a:rPr lang="hu-HU" dirty="0"/>
              <a:t>Phone #____________ Pager or Emergency #  _______________ </a:t>
            </a:r>
          </a:p>
          <a:p>
            <a:r>
              <a:rPr lang="hu-HU" dirty="0"/>
              <a:t>Klinik ER__________________ Address_____________________ </a:t>
            </a:r>
          </a:p>
          <a:p>
            <a:r>
              <a:rPr lang="hu-HU" dirty="0"/>
              <a:t>Phone #___________________</a:t>
            </a:r>
          </a:p>
          <a:p>
            <a:endParaRPr lang="hu-HU" dirty="0"/>
          </a:p>
        </p:txBody>
      </p:sp>
    </p:spTree>
    <p:extLst>
      <p:ext uri="{BB962C8B-B14F-4D97-AF65-F5344CB8AC3E}">
        <p14:creationId xmlns:p14="http://schemas.microsoft.com/office/powerpoint/2010/main" val="152740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59" y="457200"/>
            <a:ext cx="8310563" cy="554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4368061"/>
            <a:ext cx="1461426" cy="461665"/>
          </a:xfrm>
          <a:prstGeom prst="rect">
            <a:avLst/>
          </a:prstGeom>
          <a:noFill/>
        </p:spPr>
        <p:txBody>
          <a:bodyPr wrap="none" rtlCol="0">
            <a:spAutoFit/>
          </a:bodyPr>
          <a:lstStyle/>
          <a:p>
            <a:r>
              <a:rPr lang="hu-HU" sz="2400" dirty="0"/>
              <a:t>Akzeptanz</a:t>
            </a:r>
            <a:endParaRPr lang="hu-HU" dirty="0"/>
          </a:p>
        </p:txBody>
      </p:sp>
      <p:sp>
        <p:nvSpPr>
          <p:cNvPr id="3" name="TextBox 2"/>
          <p:cNvSpPr txBox="1"/>
          <p:nvPr/>
        </p:nvSpPr>
        <p:spPr>
          <a:xfrm>
            <a:off x="6553200" y="4598893"/>
            <a:ext cx="1799723" cy="461665"/>
          </a:xfrm>
          <a:prstGeom prst="rect">
            <a:avLst/>
          </a:prstGeom>
          <a:noFill/>
        </p:spPr>
        <p:txBody>
          <a:bodyPr wrap="none" rtlCol="0">
            <a:spAutoFit/>
          </a:bodyPr>
          <a:lstStyle/>
          <a:p>
            <a:r>
              <a:rPr lang="hu-HU" sz="2400" dirty="0"/>
              <a:t>Veränderung</a:t>
            </a:r>
            <a:endParaRPr lang="hu-HU" dirty="0"/>
          </a:p>
        </p:txBody>
      </p:sp>
    </p:spTree>
    <p:extLst>
      <p:ext uri="{BB962C8B-B14F-4D97-AF65-F5344CB8AC3E}">
        <p14:creationId xmlns:p14="http://schemas.microsoft.com/office/powerpoint/2010/main" val="339298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hu-HU" dirty="0"/>
              <a:t>Suizid</a:t>
            </a:r>
          </a:p>
        </p:txBody>
      </p:sp>
      <p:sp>
        <p:nvSpPr>
          <p:cNvPr id="3" name="Rectangle 2"/>
          <p:cNvSpPr txBox="1">
            <a:spLocks noChangeArrowheads="1"/>
          </p:cNvSpPr>
          <p:nvPr/>
        </p:nvSpPr>
        <p:spPr>
          <a:xfrm>
            <a:off x="152400" y="931025"/>
            <a:ext cx="5334000" cy="533400"/>
          </a:xfrm>
          <a:prstGeom prst="rect">
            <a:avLst/>
          </a:prstGeom>
        </p:spPr>
        <p:txBody>
          <a:bodyPr vert="horz" lIns="91440" tIns="45720" rIns="91440" bIns="45720" rtlCol="0" anchor="b" anchorCtr="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altLang="hu-HU" sz="2400" b="1" dirty="0">
                <a:latin typeface="Arial" pitchFamily="34" charset="0"/>
              </a:rPr>
              <a:t>„</a:t>
            </a:r>
            <a:r>
              <a:rPr lang="hu-HU" altLang="hu-HU" sz="2400" b="1" dirty="0"/>
              <a:t>Saving one life is like saving the world</a:t>
            </a:r>
            <a:r>
              <a:rPr lang="hu-HU" altLang="hu-HU" sz="3000" b="1" dirty="0">
                <a:latin typeface="Arial" pitchFamily="34" charset="0"/>
              </a:rPr>
              <a:t>”</a:t>
            </a:r>
            <a:endParaRPr lang="hu-HU" altLang="hu-HU" sz="30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17" y="1447800"/>
            <a:ext cx="2222820" cy="273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3310484" y="1676400"/>
            <a:ext cx="5833516" cy="1317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altLang="hu-HU" sz="2400" b="1" dirty="0"/>
              <a:t>„There is but one truly serious philosphical problem and that is suicide.”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456" y="3176588"/>
            <a:ext cx="2127656"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803525"/>
            <a:ext cx="14017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4413409"/>
            <a:ext cx="4895444" cy="2215991"/>
          </a:xfrm>
          <a:prstGeom prst="rect">
            <a:avLst/>
          </a:prstGeom>
        </p:spPr>
        <p:txBody>
          <a:bodyPr wrap="square">
            <a:spAutoFit/>
          </a:bodyPr>
          <a:lstStyle/>
          <a:p>
            <a:r>
              <a:rPr lang="en-US" sz="2000" b="1" dirty="0">
                <a:latin typeface="+mj-lt"/>
              </a:rPr>
              <a:t>„</a:t>
            </a:r>
            <a:r>
              <a:rPr lang="en-US" sz="2400" b="1" dirty="0">
                <a:latin typeface="+mj-lt"/>
              </a:rPr>
              <a:t>The emotional crisis is always a suicidal crisis in those countries and cultures, where the solution -namely the suicide- for the helpless situation is determined by the socialization.”</a:t>
            </a:r>
            <a:endParaRPr lang="hu-HU" sz="2400" b="1" dirty="0">
              <a:latin typeface="+mj-lt"/>
            </a:endParaRPr>
          </a:p>
          <a:p>
            <a:pPr algn="r"/>
            <a:r>
              <a:rPr lang="hu-HU" b="1" dirty="0">
                <a:latin typeface="+mj-lt"/>
              </a:rPr>
              <a:t>(Balazs Kezdi)</a:t>
            </a:r>
            <a:endParaRPr lang="hu-HU" sz="2400" b="1" dirty="0">
              <a:latin typeface="+mj-lt"/>
            </a:endParaRPr>
          </a:p>
        </p:txBody>
      </p:sp>
    </p:spTree>
    <p:extLst>
      <p:ext uri="{BB962C8B-B14F-4D97-AF65-F5344CB8AC3E}">
        <p14:creationId xmlns:p14="http://schemas.microsoft.com/office/powerpoint/2010/main" val="421507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FD50E27E-1539-D149-BA2B-EC754DE64098}"/>
              </a:ext>
            </a:extLst>
          </p:cNvPr>
          <p:cNvPicPr>
            <a:picLocks noChangeAspect="1"/>
          </p:cNvPicPr>
          <p:nvPr/>
        </p:nvPicPr>
        <p:blipFill>
          <a:blip r:embed="rId3"/>
          <a:stretch>
            <a:fillRect/>
          </a:stretch>
        </p:blipFill>
        <p:spPr>
          <a:xfrm>
            <a:off x="1676400" y="0"/>
            <a:ext cx="6324600" cy="6875545"/>
          </a:xfrm>
          <a:prstGeom prst="rect">
            <a:avLst/>
          </a:prstGeom>
        </p:spPr>
      </p:pic>
    </p:spTree>
    <p:extLst>
      <p:ext uri="{BB962C8B-B14F-4D97-AF65-F5344CB8AC3E}">
        <p14:creationId xmlns:p14="http://schemas.microsoft.com/office/powerpoint/2010/main" val="191567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F2AC8C27-6C31-C341-A5EE-889C144A049A}"/>
              </a:ext>
            </a:extLst>
          </p:cNvPr>
          <p:cNvPicPr>
            <a:picLocks noChangeAspect="1"/>
          </p:cNvPicPr>
          <p:nvPr/>
        </p:nvPicPr>
        <p:blipFill>
          <a:blip r:embed="rId3"/>
          <a:stretch>
            <a:fillRect/>
          </a:stretch>
        </p:blipFill>
        <p:spPr>
          <a:xfrm>
            <a:off x="0" y="0"/>
            <a:ext cx="9144000" cy="6858000"/>
          </a:xfrm>
          <a:prstGeom prst="rect">
            <a:avLst/>
          </a:prstGeom>
        </p:spPr>
      </p:pic>
      <p:sp>
        <p:nvSpPr>
          <p:cNvPr id="3" name="Oval 2"/>
          <p:cNvSpPr/>
          <p:nvPr/>
        </p:nvSpPr>
        <p:spPr>
          <a:xfrm>
            <a:off x="4419600" y="202441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extBox 3"/>
          <p:cNvSpPr txBox="1"/>
          <p:nvPr/>
        </p:nvSpPr>
        <p:spPr>
          <a:xfrm>
            <a:off x="4768679" y="803954"/>
            <a:ext cx="550151" cy="369332"/>
          </a:xfrm>
          <a:prstGeom prst="rect">
            <a:avLst/>
          </a:prstGeom>
          <a:noFill/>
        </p:spPr>
        <p:txBody>
          <a:bodyPr wrap="none" rtlCol="0">
            <a:spAutoFit/>
          </a:bodyPr>
          <a:lstStyle/>
          <a:p>
            <a:r>
              <a:rPr lang="hu-HU" b="1" dirty="0">
                <a:solidFill>
                  <a:srgbClr val="002060"/>
                </a:solidFill>
              </a:rPr>
              <a:t>9,8</a:t>
            </a:r>
          </a:p>
        </p:txBody>
      </p:sp>
      <p:cxnSp>
        <p:nvCxnSpPr>
          <p:cNvPr id="6" name="Straight Connector 5"/>
          <p:cNvCxnSpPr/>
          <p:nvPr/>
        </p:nvCxnSpPr>
        <p:spPr>
          <a:xfrm flipH="1">
            <a:off x="4648201" y="1143000"/>
            <a:ext cx="309194" cy="1110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90600"/>
            <a:ext cx="8229600" cy="1143000"/>
          </a:xfrm>
        </p:spPr>
        <p:txBody>
          <a:bodyPr>
            <a:normAutofit fontScale="90000"/>
          </a:bodyPr>
          <a:lstStyle/>
          <a:p>
            <a:r>
              <a:rPr lang="hu-HU" dirty="0"/>
              <a:t>Videobeitrag: </a:t>
            </a:r>
            <a:br>
              <a:rPr lang="hu-HU" dirty="0"/>
            </a:br>
            <a:r>
              <a:rPr lang="hu-HU" dirty="0"/>
              <a:t>Tanja über ihren Suizidversuch</a:t>
            </a:r>
          </a:p>
        </p:txBody>
      </p:sp>
      <p:sp>
        <p:nvSpPr>
          <p:cNvPr id="4" name="Content Placeholder 3"/>
          <p:cNvSpPr>
            <a:spLocks noGrp="1"/>
          </p:cNvSpPr>
          <p:nvPr>
            <p:ph idx="1"/>
          </p:nvPr>
        </p:nvSpPr>
        <p:spPr>
          <a:xfrm>
            <a:off x="609600" y="2743200"/>
            <a:ext cx="8229600" cy="1219200"/>
          </a:xfrm>
          <a:ln w="38100">
            <a:solidFill>
              <a:srgbClr val="C00000"/>
            </a:solidFill>
          </a:ln>
        </p:spPr>
        <p:txBody>
          <a:bodyPr/>
          <a:lstStyle/>
          <a:p>
            <a:pPr marL="0" indent="0" algn="ctr">
              <a:buNone/>
            </a:pPr>
            <a:r>
              <a:rPr lang="hu-HU" dirty="0"/>
              <a:t>Welche Risikofaktoren und welche protektive Faktoren sind im Bericht Tanjas zu erkennen?</a:t>
            </a:r>
          </a:p>
        </p:txBody>
      </p:sp>
      <p:sp>
        <p:nvSpPr>
          <p:cNvPr id="5" name="TextBox 4"/>
          <p:cNvSpPr txBox="1"/>
          <p:nvPr/>
        </p:nvSpPr>
        <p:spPr>
          <a:xfrm>
            <a:off x="2057400" y="6172200"/>
            <a:ext cx="6725559" cy="369332"/>
          </a:xfrm>
          <a:prstGeom prst="rect">
            <a:avLst/>
          </a:prstGeom>
          <a:noFill/>
        </p:spPr>
        <p:txBody>
          <a:bodyPr wrap="none" rtlCol="0">
            <a:spAutoFit/>
          </a:bodyPr>
          <a:lstStyle/>
          <a:p>
            <a:r>
              <a:rPr lang="hu-HU" dirty="0"/>
              <a:t>https://www.youtube.com/watch?v=5y91eg8ea7A&amp;feature=youtu.be</a:t>
            </a:r>
          </a:p>
        </p:txBody>
      </p:sp>
    </p:spTree>
    <p:extLst>
      <p:ext uri="{BB962C8B-B14F-4D97-AF65-F5344CB8AC3E}">
        <p14:creationId xmlns:p14="http://schemas.microsoft.com/office/powerpoint/2010/main" val="2262019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altLang="hu-HU" sz="3200" dirty="0"/>
            </a:br>
            <a:endParaRPr lang="hu-HU" dirty="0"/>
          </a:p>
        </p:txBody>
      </p:sp>
      <p:sp>
        <p:nvSpPr>
          <p:cNvPr id="4" name="Rectangle 3"/>
          <p:cNvSpPr txBox="1">
            <a:spLocks noChangeArrowheads="1"/>
          </p:cNvSpPr>
          <p:nvPr/>
        </p:nvSpPr>
        <p:spPr>
          <a:xfrm>
            <a:off x="0" y="1752600"/>
            <a:ext cx="9144000" cy="47244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altLang="hu-HU" sz="2800" b="1" dirty="0">
                <a:solidFill>
                  <a:schemeClr val="tx1"/>
                </a:solidFill>
              </a:rPr>
              <a:t>MYTH</a:t>
            </a:r>
            <a:r>
              <a:rPr lang="hu-HU" altLang="hu-HU" sz="2800" b="1" dirty="0">
                <a:solidFill>
                  <a:schemeClr val="tx1"/>
                </a:solidFill>
              </a:rPr>
              <a:t>OS</a:t>
            </a:r>
            <a:r>
              <a:rPr lang="en-US" altLang="hu-HU" sz="2800" b="1" dirty="0">
                <a:solidFill>
                  <a:schemeClr val="tx1"/>
                </a:solidFill>
              </a:rPr>
              <a:t>:  </a:t>
            </a:r>
          </a:p>
          <a:p>
            <a:pPr>
              <a:lnSpc>
                <a:spcPct val="90000"/>
              </a:lnSpc>
              <a:buFontTx/>
              <a:buNone/>
            </a:pPr>
            <a:r>
              <a:rPr lang="hu-HU" altLang="hu-HU" sz="2800" dirty="0" err="1">
                <a:solidFill>
                  <a:schemeClr val="tx1"/>
                </a:solidFill>
              </a:rPr>
              <a:t>Wer</a:t>
            </a:r>
            <a:r>
              <a:rPr lang="hu-HU" altLang="hu-HU" sz="2800" dirty="0">
                <a:solidFill>
                  <a:schemeClr val="tx1"/>
                </a:solidFill>
              </a:rPr>
              <a:t> vom Suizid spricht, tut es </a:t>
            </a:r>
            <a:r>
              <a:rPr lang="hu-HU" altLang="hu-HU" sz="2800" dirty="0" err="1">
                <a:solidFill>
                  <a:schemeClr val="tx1"/>
                </a:solidFill>
              </a:rPr>
              <a:t>nicht</a:t>
            </a:r>
            <a:r>
              <a:rPr lang="hu-HU" altLang="hu-HU" sz="2800" dirty="0">
                <a:solidFill>
                  <a:schemeClr val="tx1"/>
                </a:solidFill>
              </a:rPr>
              <a:t>.</a:t>
            </a:r>
          </a:p>
          <a:p>
            <a:pPr>
              <a:lnSpc>
                <a:spcPct val="90000"/>
              </a:lnSpc>
              <a:buFontTx/>
              <a:buNone/>
            </a:pPr>
            <a:r>
              <a:rPr lang="hu-HU" altLang="hu-HU" sz="2800" dirty="0">
                <a:solidFill>
                  <a:schemeClr val="tx1"/>
                </a:solidFill>
              </a:rPr>
              <a:t>(Bellende Hunde beissen nicht.)</a:t>
            </a:r>
            <a:endParaRPr lang="en-US" altLang="hu-HU" sz="2800" dirty="0">
              <a:solidFill>
                <a:schemeClr val="tx1"/>
              </a:solidFill>
            </a:endParaRPr>
          </a:p>
          <a:p>
            <a:pPr>
              <a:lnSpc>
                <a:spcPct val="90000"/>
              </a:lnSpc>
              <a:buFontTx/>
              <a:buNone/>
            </a:pPr>
            <a:endParaRPr lang="en-US" altLang="hu-HU" dirty="0">
              <a:solidFill>
                <a:schemeClr val="tx1"/>
              </a:solidFill>
            </a:endParaRPr>
          </a:p>
          <a:p>
            <a:pPr>
              <a:lnSpc>
                <a:spcPct val="90000"/>
              </a:lnSpc>
            </a:pPr>
            <a:r>
              <a:rPr lang="hu-HU" altLang="hu-HU" b="1" dirty="0">
                <a:solidFill>
                  <a:schemeClr val="tx1"/>
                </a:solidFill>
              </a:rPr>
              <a:t>FAKT</a:t>
            </a:r>
            <a:r>
              <a:rPr lang="en-US" altLang="hu-HU" b="1" dirty="0">
                <a:solidFill>
                  <a:schemeClr val="tx1"/>
                </a:solidFill>
              </a:rPr>
              <a:t>:</a:t>
            </a:r>
            <a:r>
              <a:rPr lang="en-US" altLang="hu-HU" dirty="0">
                <a:solidFill>
                  <a:schemeClr val="tx1"/>
                </a:solidFill>
              </a:rPr>
              <a:t> </a:t>
            </a:r>
          </a:p>
          <a:p>
            <a:pPr>
              <a:lnSpc>
                <a:spcPct val="90000"/>
              </a:lnSpc>
              <a:buFontTx/>
              <a:buNone/>
            </a:pPr>
            <a:r>
              <a:rPr lang="en-US" altLang="hu-HU" dirty="0">
                <a:solidFill>
                  <a:schemeClr val="tx1"/>
                </a:solidFill>
              </a:rPr>
              <a:t>	</a:t>
            </a:r>
            <a:r>
              <a:rPr lang="hu-HU" altLang="hu-HU" sz="2800" dirty="0">
                <a:solidFill>
                  <a:schemeClr val="tx1"/>
                </a:solidFill>
              </a:rPr>
              <a:t>Ca.  80% der Menschen, die einen Suizid begehen, kündigen diesen vorher an und geben der Umwelt damit die Chance, ihnen zu helfen.</a:t>
            </a:r>
            <a:r>
              <a:rPr lang="hu-HU" altLang="hu-HU" dirty="0">
                <a:solidFill>
                  <a:schemeClr val="tx1"/>
                </a:solidFill>
              </a:rPr>
              <a:t> </a:t>
            </a:r>
          </a:p>
        </p:txBody>
      </p:sp>
      <p:sp>
        <p:nvSpPr>
          <p:cNvPr id="3" name="TextBox 2"/>
          <p:cNvSpPr txBox="1"/>
          <p:nvPr/>
        </p:nvSpPr>
        <p:spPr>
          <a:xfrm>
            <a:off x="6553200" y="6477000"/>
            <a:ext cx="2362200" cy="276999"/>
          </a:xfrm>
          <a:prstGeom prst="rect">
            <a:avLst/>
          </a:prstGeom>
          <a:noFill/>
        </p:spPr>
        <p:txBody>
          <a:bodyPr wrap="square" rtlCol="0">
            <a:spAutoFit/>
          </a:bodyPr>
          <a:lstStyle/>
          <a:p>
            <a:pPr algn="r"/>
            <a:r>
              <a:rPr lang="hu-HU" sz="1200" dirty="0"/>
              <a:t>Shneidman, 1985</a:t>
            </a:r>
          </a:p>
        </p:txBody>
      </p:sp>
      <p:sp>
        <p:nvSpPr>
          <p:cNvPr id="5" name="Szövegdoboz 4"/>
          <p:cNvSpPr txBox="1"/>
          <p:nvPr/>
        </p:nvSpPr>
        <p:spPr>
          <a:xfrm>
            <a:off x="550433" y="457200"/>
            <a:ext cx="8239884" cy="707886"/>
          </a:xfrm>
          <a:prstGeom prst="rect">
            <a:avLst/>
          </a:prstGeom>
          <a:noFill/>
        </p:spPr>
        <p:txBody>
          <a:bodyPr wrap="none" rtlCol="0">
            <a:spAutoFit/>
          </a:bodyPr>
          <a:lstStyle/>
          <a:p>
            <a:pPr algn="ctr"/>
            <a:r>
              <a:rPr lang="hu-HU" sz="4000" dirty="0"/>
              <a:t>Mythen und Fakten über Suizidalität 1.</a:t>
            </a:r>
          </a:p>
        </p:txBody>
      </p:sp>
    </p:spTree>
    <p:extLst>
      <p:ext uri="{BB962C8B-B14F-4D97-AF65-F5344CB8AC3E}">
        <p14:creationId xmlns:p14="http://schemas.microsoft.com/office/powerpoint/2010/main" val="104493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altLang="hu-HU" sz="3200" dirty="0"/>
            </a:br>
            <a:endParaRPr lang="hu-HU" dirty="0"/>
          </a:p>
        </p:txBody>
      </p:sp>
      <p:sp>
        <p:nvSpPr>
          <p:cNvPr id="4" name="Rectangle 3"/>
          <p:cNvSpPr txBox="1">
            <a:spLocks noChangeArrowheads="1"/>
          </p:cNvSpPr>
          <p:nvPr/>
        </p:nvSpPr>
        <p:spPr>
          <a:xfrm>
            <a:off x="0" y="1752600"/>
            <a:ext cx="9144000" cy="47244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altLang="hu-HU" sz="2800" b="1" dirty="0">
                <a:solidFill>
                  <a:schemeClr val="tx1"/>
                </a:solidFill>
              </a:rPr>
              <a:t>MYTH</a:t>
            </a:r>
            <a:r>
              <a:rPr lang="hu-HU" altLang="hu-HU" sz="2800" b="1" dirty="0">
                <a:solidFill>
                  <a:schemeClr val="tx1"/>
                </a:solidFill>
              </a:rPr>
              <a:t>OS</a:t>
            </a:r>
            <a:r>
              <a:rPr lang="en-US" altLang="hu-HU" sz="2800" b="1" dirty="0">
                <a:solidFill>
                  <a:schemeClr val="tx1"/>
                </a:solidFill>
              </a:rPr>
              <a:t>:  </a:t>
            </a:r>
          </a:p>
          <a:p>
            <a:pPr>
              <a:lnSpc>
                <a:spcPct val="90000"/>
              </a:lnSpc>
            </a:pPr>
            <a:r>
              <a:rPr lang="en-US" altLang="hu-HU" sz="2800" dirty="0" err="1">
                <a:solidFill>
                  <a:schemeClr val="tx1"/>
                </a:solidFill>
              </a:rPr>
              <a:t>Wer</a:t>
            </a:r>
            <a:r>
              <a:rPr lang="en-US" altLang="hu-HU" sz="2800" dirty="0">
                <a:solidFill>
                  <a:schemeClr val="tx1"/>
                </a:solidFill>
              </a:rPr>
              <a:t> </a:t>
            </a:r>
            <a:r>
              <a:rPr lang="en-US" altLang="hu-HU" sz="2800" dirty="0" err="1">
                <a:solidFill>
                  <a:schemeClr val="tx1"/>
                </a:solidFill>
              </a:rPr>
              <a:t>sich</a:t>
            </a:r>
            <a:r>
              <a:rPr lang="en-US" altLang="hu-HU" sz="2800" dirty="0">
                <a:solidFill>
                  <a:schemeClr val="tx1"/>
                </a:solidFill>
              </a:rPr>
              <a:t> </a:t>
            </a:r>
            <a:r>
              <a:rPr lang="en-US" altLang="hu-HU" sz="2800" dirty="0" err="1">
                <a:solidFill>
                  <a:schemeClr val="tx1"/>
                </a:solidFill>
              </a:rPr>
              <a:t>wirklich</a:t>
            </a:r>
            <a:r>
              <a:rPr lang="en-US" altLang="hu-HU" sz="2800" dirty="0">
                <a:solidFill>
                  <a:schemeClr val="tx1"/>
                </a:solidFill>
              </a:rPr>
              <a:t> u</a:t>
            </a:r>
            <a:r>
              <a:rPr lang="hu-HU" altLang="hu-HU" sz="2800" dirty="0">
                <a:solidFill>
                  <a:schemeClr val="tx1"/>
                </a:solidFill>
              </a:rPr>
              <a:t>m</a:t>
            </a:r>
            <a:r>
              <a:rPr lang="en-US" altLang="hu-HU" sz="2800" dirty="0" err="1">
                <a:solidFill>
                  <a:schemeClr val="tx1"/>
                </a:solidFill>
              </a:rPr>
              <a:t>bringen</a:t>
            </a:r>
            <a:r>
              <a:rPr lang="en-US" altLang="hu-HU" sz="2800" dirty="0">
                <a:solidFill>
                  <a:schemeClr val="tx1"/>
                </a:solidFill>
              </a:rPr>
              <a:t> will, </a:t>
            </a:r>
            <a:r>
              <a:rPr lang="en-US" altLang="hu-HU" sz="2800" dirty="0" err="1">
                <a:solidFill>
                  <a:schemeClr val="tx1"/>
                </a:solidFill>
              </a:rPr>
              <a:t>ist</a:t>
            </a:r>
            <a:r>
              <a:rPr lang="en-US" altLang="hu-HU" sz="2800" dirty="0">
                <a:solidFill>
                  <a:schemeClr val="tx1"/>
                </a:solidFill>
              </a:rPr>
              <a:t> </a:t>
            </a:r>
            <a:r>
              <a:rPr lang="en-US" altLang="hu-HU" sz="2800" dirty="0" err="1">
                <a:solidFill>
                  <a:schemeClr val="tx1"/>
                </a:solidFill>
              </a:rPr>
              <a:t>nicht</a:t>
            </a:r>
            <a:r>
              <a:rPr lang="en-US" altLang="hu-HU" sz="2800" dirty="0">
                <a:solidFill>
                  <a:schemeClr val="tx1"/>
                </a:solidFill>
              </a:rPr>
              <a:t> </a:t>
            </a:r>
            <a:r>
              <a:rPr lang="en-US" altLang="hu-HU" sz="2800" dirty="0" err="1">
                <a:solidFill>
                  <a:schemeClr val="tx1"/>
                </a:solidFill>
              </a:rPr>
              <a:t>aufzuhalten</a:t>
            </a:r>
            <a:r>
              <a:rPr lang="en-US" altLang="hu-HU" sz="2800" dirty="0">
                <a:solidFill>
                  <a:schemeClr val="tx1"/>
                </a:solidFill>
              </a:rPr>
              <a:t>.</a:t>
            </a:r>
          </a:p>
          <a:p>
            <a:pPr>
              <a:lnSpc>
                <a:spcPct val="90000"/>
              </a:lnSpc>
              <a:buFontTx/>
              <a:buNone/>
            </a:pPr>
            <a:endParaRPr lang="en-US" altLang="hu-HU" dirty="0">
              <a:solidFill>
                <a:schemeClr val="tx1"/>
              </a:solidFill>
            </a:endParaRPr>
          </a:p>
          <a:p>
            <a:pPr>
              <a:lnSpc>
                <a:spcPct val="90000"/>
              </a:lnSpc>
            </a:pPr>
            <a:r>
              <a:rPr lang="hu-HU" altLang="hu-HU" b="1" dirty="0">
                <a:solidFill>
                  <a:schemeClr val="tx1"/>
                </a:solidFill>
              </a:rPr>
              <a:t>FAKT</a:t>
            </a:r>
            <a:r>
              <a:rPr lang="en-US" altLang="hu-HU" b="1" dirty="0">
                <a:solidFill>
                  <a:schemeClr val="tx1"/>
                </a:solidFill>
              </a:rPr>
              <a:t>:</a:t>
            </a:r>
            <a:r>
              <a:rPr lang="en-US" altLang="hu-HU" dirty="0">
                <a:solidFill>
                  <a:schemeClr val="tx1"/>
                </a:solidFill>
              </a:rPr>
              <a:t> </a:t>
            </a:r>
          </a:p>
          <a:p>
            <a:pPr>
              <a:lnSpc>
                <a:spcPct val="90000"/>
              </a:lnSpc>
            </a:pPr>
            <a:r>
              <a:rPr lang="en-US" altLang="hu-HU" dirty="0">
                <a:solidFill>
                  <a:schemeClr val="tx1"/>
                </a:solidFill>
              </a:rPr>
              <a:t>	 </a:t>
            </a:r>
            <a:r>
              <a:rPr lang="en-US" altLang="hu-HU" sz="2800" dirty="0">
                <a:solidFill>
                  <a:schemeClr val="tx1"/>
                </a:solidFill>
              </a:rPr>
              <a:t>Die </a:t>
            </a:r>
            <a:r>
              <a:rPr lang="en-US" altLang="hu-HU" sz="2800" dirty="0" err="1">
                <a:solidFill>
                  <a:schemeClr val="tx1"/>
                </a:solidFill>
              </a:rPr>
              <a:t>meisten</a:t>
            </a:r>
            <a:r>
              <a:rPr lang="en-US" altLang="hu-HU" sz="2800" dirty="0">
                <a:solidFill>
                  <a:schemeClr val="tx1"/>
                </a:solidFill>
              </a:rPr>
              <a:t> </a:t>
            </a:r>
            <a:r>
              <a:rPr lang="en-US" altLang="hu-HU" sz="2800" dirty="0" err="1">
                <a:solidFill>
                  <a:schemeClr val="tx1"/>
                </a:solidFill>
              </a:rPr>
              <a:t>Suizide</a:t>
            </a:r>
            <a:r>
              <a:rPr lang="en-US" altLang="hu-HU" sz="2800" dirty="0">
                <a:solidFill>
                  <a:schemeClr val="tx1"/>
                </a:solidFill>
              </a:rPr>
              <a:t> we</a:t>
            </a:r>
            <a:r>
              <a:rPr lang="hu-HU" altLang="hu-HU" sz="2800" dirty="0">
                <a:solidFill>
                  <a:schemeClr val="tx1"/>
                </a:solidFill>
              </a:rPr>
              <a:t>r</a:t>
            </a:r>
            <a:r>
              <a:rPr lang="en-US" altLang="hu-HU" sz="2800" dirty="0">
                <a:solidFill>
                  <a:schemeClr val="tx1"/>
                </a:solidFill>
              </a:rPr>
              <a:t>den </a:t>
            </a:r>
            <a:r>
              <a:rPr lang="en-US" altLang="hu-HU" sz="2800" dirty="0" err="1">
                <a:solidFill>
                  <a:schemeClr val="tx1"/>
                </a:solidFill>
              </a:rPr>
              <a:t>im</a:t>
            </a:r>
            <a:r>
              <a:rPr lang="en-US" altLang="hu-HU" sz="2800" dirty="0">
                <a:solidFill>
                  <a:schemeClr val="tx1"/>
                </a:solidFill>
              </a:rPr>
              <a:t> </a:t>
            </a:r>
            <a:r>
              <a:rPr lang="en-US" altLang="hu-HU" sz="2800" dirty="0" err="1">
                <a:solidFill>
                  <a:schemeClr val="tx1"/>
                </a:solidFill>
              </a:rPr>
              <a:t>Rahmen</a:t>
            </a:r>
            <a:r>
              <a:rPr lang="en-US" altLang="hu-HU" sz="2800" dirty="0">
                <a:solidFill>
                  <a:schemeClr val="tx1"/>
                </a:solidFill>
              </a:rPr>
              <a:t> von </a:t>
            </a:r>
            <a:r>
              <a:rPr lang="en-US" altLang="hu-HU" sz="2800" dirty="0" err="1">
                <a:solidFill>
                  <a:schemeClr val="tx1"/>
                </a:solidFill>
              </a:rPr>
              <a:t>akuten</a:t>
            </a:r>
            <a:r>
              <a:rPr lang="en-US" altLang="hu-HU" sz="2800" dirty="0">
                <a:solidFill>
                  <a:schemeClr val="tx1"/>
                </a:solidFill>
              </a:rPr>
              <a:t> </a:t>
            </a:r>
            <a:r>
              <a:rPr lang="en-US" altLang="hu-HU" sz="2800" dirty="0" err="1">
                <a:solidFill>
                  <a:schemeClr val="tx1"/>
                </a:solidFill>
              </a:rPr>
              <a:t>Krisen</a:t>
            </a:r>
            <a:r>
              <a:rPr lang="en-US" altLang="hu-HU" sz="2800" dirty="0">
                <a:solidFill>
                  <a:schemeClr val="tx1"/>
                </a:solidFill>
              </a:rPr>
              <a:t> </a:t>
            </a:r>
            <a:r>
              <a:rPr lang="en-US" altLang="hu-HU" sz="2800" dirty="0" err="1">
                <a:solidFill>
                  <a:schemeClr val="tx1"/>
                </a:solidFill>
              </a:rPr>
              <a:t>durchgeführt</a:t>
            </a:r>
            <a:r>
              <a:rPr lang="en-US" altLang="hu-HU" sz="2800" dirty="0">
                <a:solidFill>
                  <a:schemeClr val="tx1"/>
                </a:solidFill>
              </a:rPr>
              <a:t>. </a:t>
            </a:r>
          </a:p>
          <a:p>
            <a:pPr>
              <a:lnSpc>
                <a:spcPct val="90000"/>
              </a:lnSpc>
            </a:pPr>
            <a:r>
              <a:rPr lang="en-US" altLang="hu-HU" sz="2800" dirty="0">
                <a:solidFill>
                  <a:schemeClr val="tx1"/>
                </a:solidFill>
              </a:rPr>
              <a:t>Die </a:t>
            </a:r>
            <a:r>
              <a:rPr lang="en-US" altLang="hu-HU" sz="2800" dirty="0" err="1">
                <a:solidFill>
                  <a:schemeClr val="tx1"/>
                </a:solidFill>
              </a:rPr>
              <a:t>Bewältigung</a:t>
            </a:r>
            <a:r>
              <a:rPr lang="en-US" altLang="hu-HU" sz="2800" dirty="0">
                <a:solidFill>
                  <a:schemeClr val="tx1"/>
                </a:solidFill>
              </a:rPr>
              <a:t> der </a:t>
            </a:r>
            <a:r>
              <a:rPr lang="en-US" altLang="hu-HU" sz="2800" dirty="0" err="1">
                <a:solidFill>
                  <a:schemeClr val="tx1"/>
                </a:solidFill>
              </a:rPr>
              <a:t>Krise</a:t>
            </a:r>
            <a:r>
              <a:rPr lang="en-US" altLang="hu-HU" sz="2800" dirty="0">
                <a:solidFill>
                  <a:schemeClr val="tx1"/>
                </a:solidFill>
              </a:rPr>
              <a:t> </a:t>
            </a:r>
            <a:r>
              <a:rPr lang="en-US" altLang="hu-HU" sz="2800" dirty="0" err="1">
                <a:solidFill>
                  <a:schemeClr val="tx1"/>
                </a:solidFill>
              </a:rPr>
              <a:t>kann</a:t>
            </a:r>
            <a:r>
              <a:rPr lang="en-US" altLang="hu-HU" sz="2800" dirty="0">
                <a:solidFill>
                  <a:schemeClr val="tx1"/>
                </a:solidFill>
              </a:rPr>
              <a:t> </a:t>
            </a:r>
            <a:r>
              <a:rPr lang="en-US" altLang="hu-HU" sz="2800" dirty="0" err="1">
                <a:solidFill>
                  <a:schemeClr val="tx1"/>
                </a:solidFill>
              </a:rPr>
              <a:t>somit</a:t>
            </a:r>
            <a:r>
              <a:rPr lang="en-US" altLang="hu-HU" sz="2800" dirty="0">
                <a:solidFill>
                  <a:schemeClr val="tx1"/>
                </a:solidFill>
              </a:rPr>
              <a:t> </a:t>
            </a:r>
            <a:r>
              <a:rPr lang="en-US" altLang="hu-HU" sz="2800" dirty="0" err="1">
                <a:solidFill>
                  <a:schemeClr val="tx1"/>
                </a:solidFill>
              </a:rPr>
              <a:t>auch</a:t>
            </a:r>
            <a:r>
              <a:rPr lang="en-US" altLang="hu-HU" sz="2800" dirty="0">
                <a:solidFill>
                  <a:schemeClr val="tx1"/>
                </a:solidFill>
              </a:rPr>
              <a:t> den </a:t>
            </a:r>
            <a:r>
              <a:rPr lang="en-US" altLang="hu-HU" sz="2800" dirty="0" err="1">
                <a:solidFill>
                  <a:schemeClr val="tx1"/>
                </a:solidFill>
              </a:rPr>
              <a:t>Suizid</a:t>
            </a:r>
            <a:r>
              <a:rPr lang="en-US" altLang="hu-HU" sz="2800" dirty="0">
                <a:solidFill>
                  <a:schemeClr val="tx1"/>
                </a:solidFill>
              </a:rPr>
              <a:t> </a:t>
            </a:r>
            <a:r>
              <a:rPr lang="en-US" altLang="hu-HU" sz="2800" dirty="0" err="1">
                <a:solidFill>
                  <a:schemeClr val="tx1"/>
                </a:solidFill>
              </a:rPr>
              <a:t>verhindern</a:t>
            </a:r>
            <a:r>
              <a:rPr lang="en-US" altLang="hu-HU" sz="2800" dirty="0">
                <a:solidFill>
                  <a:schemeClr val="tx1"/>
                </a:solidFill>
              </a:rPr>
              <a:t>.</a:t>
            </a:r>
            <a:endParaRPr lang="hu-HU" altLang="hu-HU" sz="2800" dirty="0">
              <a:solidFill>
                <a:schemeClr val="tx1"/>
              </a:solidFill>
            </a:endParaRPr>
          </a:p>
        </p:txBody>
      </p:sp>
      <p:sp>
        <p:nvSpPr>
          <p:cNvPr id="5" name="Szövegdoboz 4"/>
          <p:cNvSpPr txBox="1"/>
          <p:nvPr/>
        </p:nvSpPr>
        <p:spPr>
          <a:xfrm>
            <a:off x="557646" y="457200"/>
            <a:ext cx="8225457" cy="707886"/>
          </a:xfrm>
          <a:prstGeom prst="rect">
            <a:avLst/>
          </a:prstGeom>
          <a:noFill/>
        </p:spPr>
        <p:txBody>
          <a:bodyPr wrap="none" rtlCol="0">
            <a:spAutoFit/>
          </a:bodyPr>
          <a:lstStyle/>
          <a:p>
            <a:pPr algn="ctr"/>
            <a:r>
              <a:rPr lang="hu-HU" sz="4000" dirty="0"/>
              <a:t>Mythen und Fakten über Suizidalität 2.</a:t>
            </a:r>
          </a:p>
        </p:txBody>
      </p:sp>
      <p:sp>
        <p:nvSpPr>
          <p:cNvPr id="6" name="TextBox 5"/>
          <p:cNvSpPr txBox="1"/>
          <p:nvPr/>
        </p:nvSpPr>
        <p:spPr>
          <a:xfrm>
            <a:off x="6553200" y="6477000"/>
            <a:ext cx="2362200" cy="276999"/>
          </a:xfrm>
          <a:prstGeom prst="rect">
            <a:avLst/>
          </a:prstGeom>
          <a:noFill/>
        </p:spPr>
        <p:txBody>
          <a:bodyPr wrap="square" rtlCol="0">
            <a:spAutoFit/>
          </a:bodyPr>
          <a:lstStyle/>
          <a:p>
            <a:pPr algn="r"/>
            <a:r>
              <a:rPr lang="hu-HU" sz="1200" dirty="0"/>
              <a:t>Shneidman, 1985</a:t>
            </a:r>
          </a:p>
        </p:txBody>
      </p:sp>
    </p:spTree>
    <p:extLst>
      <p:ext uri="{BB962C8B-B14F-4D97-AF65-F5344CB8AC3E}">
        <p14:creationId xmlns:p14="http://schemas.microsoft.com/office/powerpoint/2010/main" val="186500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altLang="hu-HU" sz="3200" dirty="0"/>
            </a:br>
            <a:endParaRPr lang="hu-HU" dirty="0"/>
          </a:p>
        </p:txBody>
      </p:sp>
      <p:sp>
        <p:nvSpPr>
          <p:cNvPr id="4" name="Rectangle 3"/>
          <p:cNvSpPr txBox="1">
            <a:spLocks noChangeArrowheads="1"/>
          </p:cNvSpPr>
          <p:nvPr/>
        </p:nvSpPr>
        <p:spPr>
          <a:xfrm>
            <a:off x="0" y="2133600"/>
            <a:ext cx="9144000" cy="41148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altLang="hu-HU" sz="2800" b="1" dirty="0">
                <a:solidFill>
                  <a:schemeClr val="tx1"/>
                </a:solidFill>
              </a:rPr>
              <a:t>MYTH</a:t>
            </a:r>
            <a:r>
              <a:rPr lang="hu-HU" altLang="hu-HU" sz="2800" b="1" dirty="0">
                <a:solidFill>
                  <a:schemeClr val="tx1"/>
                </a:solidFill>
              </a:rPr>
              <a:t>OS</a:t>
            </a:r>
            <a:r>
              <a:rPr lang="en-US" altLang="hu-HU" sz="2800" b="1" dirty="0">
                <a:solidFill>
                  <a:schemeClr val="tx1"/>
                </a:solidFill>
              </a:rPr>
              <a:t>:  </a:t>
            </a:r>
          </a:p>
          <a:p>
            <a:pPr>
              <a:lnSpc>
                <a:spcPct val="90000"/>
              </a:lnSpc>
            </a:pPr>
            <a:r>
              <a:rPr lang="en-US" altLang="hu-HU" sz="2800" dirty="0" err="1">
                <a:solidFill>
                  <a:schemeClr val="tx1"/>
                </a:solidFill>
              </a:rPr>
              <a:t>Suizidale</a:t>
            </a:r>
            <a:r>
              <a:rPr lang="en-US" altLang="hu-HU" sz="2800" dirty="0">
                <a:solidFill>
                  <a:schemeClr val="tx1"/>
                </a:solidFill>
              </a:rPr>
              <a:t> Menschen </a:t>
            </a:r>
            <a:r>
              <a:rPr lang="en-US" altLang="hu-HU" sz="2800" dirty="0" err="1">
                <a:solidFill>
                  <a:schemeClr val="tx1"/>
                </a:solidFill>
              </a:rPr>
              <a:t>sind</a:t>
            </a:r>
            <a:r>
              <a:rPr lang="en-US" altLang="hu-HU" sz="2800" dirty="0">
                <a:solidFill>
                  <a:schemeClr val="tx1"/>
                </a:solidFill>
              </a:rPr>
              <a:t> </a:t>
            </a:r>
            <a:r>
              <a:rPr lang="en-US" altLang="hu-HU" sz="2800" dirty="0" err="1">
                <a:solidFill>
                  <a:schemeClr val="tx1"/>
                </a:solidFill>
              </a:rPr>
              <a:t>voller</a:t>
            </a:r>
            <a:r>
              <a:rPr lang="en-US" altLang="hu-HU" sz="2800" dirty="0">
                <a:solidFill>
                  <a:schemeClr val="tx1"/>
                </a:solidFill>
              </a:rPr>
              <a:t> </a:t>
            </a:r>
            <a:r>
              <a:rPr lang="en-US" altLang="hu-HU" sz="2800" dirty="0" err="1">
                <a:solidFill>
                  <a:schemeClr val="tx1"/>
                </a:solidFill>
              </a:rPr>
              <a:t>Absicht</a:t>
            </a:r>
            <a:r>
              <a:rPr lang="en-US" altLang="hu-HU" sz="2800" dirty="0">
                <a:solidFill>
                  <a:schemeClr val="tx1"/>
                </a:solidFill>
              </a:rPr>
              <a:t> </a:t>
            </a:r>
            <a:r>
              <a:rPr lang="en-US" altLang="hu-HU" sz="2800" dirty="0" err="1">
                <a:solidFill>
                  <a:schemeClr val="tx1"/>
                </a:solidFill>
              </a:rPr>
              <a:t>zu</a:t>
            </a:r>
            <a:r>
              <a:rPr lang="en-US" altLang="hu-HU" sz="2800" dirty="0">
                <a:solidFill>
                  <a:schemeClr val="tx1"/>
                </a:solidFill>
              </a:rPr>
              <a:t> </a:t>
            </a:r>
            <a:r>
              <a:rPr lang="en-US" altLang="hu-HU" sz="2800" dirty="0" err="1">
                <a:solidFill>
                  <a:schemeClr val="tx1"/>
                </a:solidFill>
              </a:rPr>
              <a:t>sterben</a:t>
            </a:r>
            <a:r>
              <a:rPr lang="en-US" altLang="hu-HU" sz="2800" dirty="0">
                <a:solidFill>
                  <a:schemeClr val="tx1"/>
                </a:solidFill>
              </a:rPr>
              <a:t>.</a:t>
            </a:r>
            <a:endParaRPr lang="en-US" altLang="hu-HU" dirty="0">
              <a:solidFill>
                <a:schemeClr val="tx1"/>
              </a:solidFill>
            </a:endParaRPr>
          </a:p>
          <a:p>
            <a:pPr>
              <a:lnSpc>
                <a:spcPct val="90000"/>
              </a:lnSpc>
            </a:pPr>
            <a:endParaRPr lang="hu-HU" altLang="hu-HU" b="1" dirty="0">
              <a:solidFill>
                <a:schemeClr val="tx1"/>
              </a:solidFill>
            </a:endParaRPr>
          </a:p>
          <a:p>
            <a:pPr>
              <a:lnSpc>
                <a:spcPct val="90000"/>
              </a:lnSpc>
            </a:pPr>
            <a:r>
              <a:rPr lang="hu-HU" altLang="hu-HU" b="1" dirty="0">
                <a:solidFill>
                  <a:schemeClr val="tx1"/>
                </a:solidFill>
              </a:rPr>
              <a:t>FAKT</a:t>
            </a:r>
            <a:r>
              <a:rPr lang="en-US" altLang="hu-HU" b="1" dirty="0">
                <a:solidFill>
                  <a:schemeClr val="tx1"/>
                </a:solidFill>
              </a:rPr>
              <a:t>:</a:t>
            </a:r>
            <a:r>
              <a:rPr lang="en-US" altLang="hu-HU" dirty="0">
                <a:solidFill>
                  <a:schemeClr val="tx1"/>
                </a:solidFill>
              </a:rPr>
              <a:t> </a:t>
            </a:r>
          </a:p>
          <a:p>
            <a:pPr>
              <a:lnSpc>
                <a:spcPct val="90000"/>
              </a:lnSpc>
            </a:pPr>
            <a:r>
              <a:rPr lang="en-US" altLang="hu-HU" dirty="0">
                <a:solidFill>
                  <a:schemeClr val="tx1"/>
                </a:solidFill>
              </a:rPr>
              <a:t>	</a:t>
            </a:r>
            <a:r>
              <a:rPr lang="en-US" altLang="hu-HU" sz="2800" dirty="0" err="1">
                <a:solidFill>
                  <a:schemeClr val="tx1"/>
                </a:solidFill>
              </a:rPr>
              <a:t>Suizidale</a:t>
            </a:r>
            <a:r>
              <a:rPr lang="en-US" altLang="hu-HU" sz="2800" dirty="0">
                <a:solidFill>
                  <a:schemeClr val="tx1"/>
                </a:solidFill>
              </a:rPr>
              <a:t> Menschen </a:t>
            </a:r>
            <a:r>
              <a:rPr lang="en-US" altLang="hu-HU" sz="2800" dirty="0" err="1">
                <a:solidFill>
                  <a:schemeClr val="tx1"/>
                </a:solidFill>
              </a:rPr>
              <a:t>sind</a:t>
            </a:r>
            <a:r>
              <a:rPr lang="en-US" altLang="hu-HU" sz="2800" dirty="0">
                <a:solidFill>
                  <a:schemeClr val="tx1"/>
                </a:solidFill>
              </a:rPr>
              <a:t> </a:t>
            </a:r>
            <a:r>
              <a:rPr lang="en-US" altLang="hu-HU" sz="2800" dirty="0" err="1">
                <a:solidFill>
                  <a:schemeClr val="tx1"/>
                </a:solidFill>
              </a:rPr>
              <a:t>meistens</a:t>
            </a:r>
            <a:r>
              <a:rPr lang="en-US" altLang="hu-HU" sz="2800" dirty="0">
                <a:solidFill>
                  <a:schemeClr val="tx1"/>
                </a:solidFill>
              </a:rPr>
              <a:t> </a:t>
            </a:r>
            <a:r>
              <a:rPr lang="en-US" altLang="hu-HU" sz="2800" dirty="0" err="1">
                <a:solidFill>
                  <a:schemeClr val="tx1"/>
                </a:solidFill>
              </a:rPr>
              <a:t>unentschieden</a:t>
            </a:r>
            <a:r>
              <a:rPr lang="en-US" altLang="hu-HU" sz="2800" dirty="0">
                <a:solidFill>
                  <a:schemeClr val="tx1"/>
                </a:solidFill>
              </a:rPr>
              <a:t>, ambivalent. </a:t>
            </a:r>
            <a:r>
              <a:rPr lang="en-US" altLang="hu-HU" sz="2800" dirty="0" err="1">
                <a:solidFill>
                  <a:schemeClr val="tx1"/>
                </a:solidFill>
              </a:rPr>
              <a:t>Ein</a:t>
            </a:r>
            <a:r>
              <a:rPr lang="en-US" altLang="hu-HU" sz="2800" dirty="0">
                <a:solidFill>
                  <a:schemeClr val="tx1"/>
                </a:solidFill>
              </a:rPr>
              <a:t> </a:t>
            </a:r>
            <a:r>
              <a:rPr lang="en-US" altLang="hu-HU" sz="2800" dirty="0" err="1">
                <a:solidFill>
                  <a:schemeClr val="tx1"/>
                </a:solidFill>
              </a:rPr>
              <a:t>Teil</a:t>
            </a:r>
            <a:r>
              <a:rPr lang="en-US" altLang="hu-HU" sz="2800" dirty="0">
                <a:solidFill>
                  <a:schemeClr val="tx1"/>
                </a:solidFill>
              </a:rPr>
              <a:t> von </a:t>
            </a:r>
            <a:r>
              <a:rPr lang="en-US" altLang="hu-HU" sz="2800" dirty="0" err="1">
                <a:solidFill>
                  <a:schemeClr val="tx1"/>
                </a:solidFill>
              </a:rPr>
              <a:t>Ihnen</a:t>
            </a:r>
            <a:r>
              <a:rPr lang="en-US" altLang="hu-HU" sz="2800" dirty="0">
                <a:solidFill>
                  <a:schemeClr val="tx1"/>
                </a:solidFill>
              </a:rPr>
              <a:t> will </a:t>
            </a:r>
            <a:r>
              <a:rPr lang="en-US" altLang="hu-HU" sz="2800" dirty="0" err="1">
                <a:solidFill>
                  <a:schemeClr val="tx1"/>
                </a:solidFill>
              </a:rPr>
              <a:t>leben</a:t>
            </a:r>
            <a:r>
              <a:rPr lang="en-US" altLang="hu-HU" sz="2800" dirty="0">
                <a:solidFill>
                  <a:schemeClr val="tx1"/>
                </a:solidFill>
              </a:rPr>
              <a:t>, </a:t>
            </a:r>
            <a:r>
              <a:rPr lang="en-US" altLang="hu-HU" sz="2800" dirty="0" err="1">
                <a:solidFill>
                  <a:schemeClr val="tx1"/>
                </a:solidFill>
              </a:rPr>
              <a:t>trotzdem</a:t>
            </a:r>
            <a:r>
              <a:rPr lang="en-US" altLang="hu-HU" sz="2800" dirty="0">
                <a:solidFill>
                  <a:schemeClr val="tx1"/>
                </a:solidFill>
              </a:rPr>
              <a:t> </a:t>
            </a:r>
            <a:r>
              <a:rPr lang="en-US" altLang="hu-HU" sz="2800" dirty="0" err="1">
                <a:solidFill>
                  <a:schemeClr val="tx1"/>
                </a:solidFill>
              </a:rPr>
              <a:t>scheint</a:t>
            </a:r>
            <a:r>
              <a:rPr lang="en-US" altLang="hu-HU" sz="2800" dirty="0">
                <a:solidFill>
                  <a:schemeClr val="tx1"/>
                </a:solidFill>
              </a:rPr>
              <a:t> </a:t>
            </a:r>
            <a:r>
              <a:rPr lang="hu-HU" altLang="hu-HU" sz="2800" dirty="0">
                <a:solidFill>
                  <a:schemeClr val="tx1"/>
                </a:solidFill>
              </a:rPr>
              <a:t>der </a:t>
            </a:r>
            <a:r>
              <a:rPr lang="en-US" altLang="hu-HU" sz="2800" dirty="0" err="1">
                <a:solidFill>
                  <a:schemeClr val="tx1"/>
                </a:solidFill>
              </a:rPr>
              <a:t>Tod</a:t>
            </a:r>
            <a:r>
              <a:rPr lang="en-US" altLang="hu-HU" sz="2800" dirty="0">
                <a:solidFill>
                  <a:schemeClr val="tx1"/>
                </a:solidFill>
              </a:rPr>
              <a:t> der </a:t>
            </a:r>
            <a:r>
              <a:rPr lang="en-US" altLang="hu-HU" sz="2800" dirty="0" err="1">
                <a:solidFill>
                  <a:schemeClr val="tx1"/>
                </a:solidFill>
              </a:rPr>
              <a:t>einzige</a:t>
            </a:r>
            <a:r>
              <a:rPr lang="en-US" altLang="hu-HU" sz="2800" dirty="0">
                <a:solidFill>
                  <a:schemeClr val="tx1"/>
                </a:solidFill>
              </a:rPr>
              <a:t> </a:t>
            </a:r>
            <a:r>
              <a:rPr lang="en-US" altLang="hu-HU" sz="2800" dirty="0" err="1">
                <a:solidFill>
                  <a:schemeClr val="tx1"/>
                </a:solidFill>
              </a:rPr>
              <a:t>Ausweg</a:t>
            </a:r>
            <a:r>
              <a:rPr lang="en-US" altLang="hu-HU" sz="2800" dirty="0">
                <a:solidFill>
                  <a:schemeClr val="tx1"/>
                </a:solidFill>
              </a:rPr>
              <a:t> </a:t>
            </a:r>
            <a:r>
              <a:rPr lang="en-US" altLang="hu-HU" sz="2800" dirty="0" err="1">
                <a:solidFill>
                  <a:schemeClr val="tx1"/>
                </a:solidFill>
              </a:rPr>
              <a:t>aus</a:t>
            </a:r>
            <a:r>
              <a:rPr lang="en-US" altLang="hu-HU" sz="2800" dirty="0">
                <a:solidFill>
                  <a:schemeClr val="tx1"/>
                </a:solidFill>
              </a:rPr>
              <a:t> </a:t>
            </a:r>
            <a:r>
              <a:rPr lang="en-US" altLang="hu-HU" sz="2800" dirty="0" err="1">
                <a:solidFill>
                  <a:schemeClr val="tx1"/>
                </a:solidFill>
              </a:rPr>
              <a:t>ihren</a:t>
            </a:r>
            <a:r>
              <a:rPr lang="en-US" altLang="hu-HU" sz="2800" dirty="0">
                <a:solidFill>
                  <a:schemeClr val="tx1"/>
                </a:solidFill>
              </a:rPr>
              <a:t> </a:t>
            </a:r>
            <a:r>
              <a:rPr lang="en-US" altLang="hu-HU" sz="2800" dirty="0" err="1">
                <a:solidFill>
                  <a:schemeClr val="tx1"/>
                </a:solidFill>
              </a:rPr>
              <a:t>Schmerzen</a:t>
            </a:r>
            <a:r>
              <a:rPr lang="en-US" altLang="hu-HU" sz="2800" dirty="0">
                <a:solidFill>
                  <a:schemeClr val="tx1"/>
                </a:solidFill>
              </a:rPr>
              <a:t> </a:t>
            </a:r>
            <a:r>
              <a:rPr lang="en-US" altLang="hu-HU" sz="2800" dirty="0" err="1">
                <a:solidFill>
                  <a:schemeClr val="tx1"/>
                </a:solidFill>
              </a:rPr>
              <a:t>zu</a:t>
            </a:r>
            <a:r>
              <a:rPr lang="en-US" altLang="hu-HU" sz="2800" dirty="0">
                <a:solidFill>
                  <a:schemeClr val="tx1"/>
                </a:solidFill>
              </a:rPr>
              <a:t> sein.</a:t>
            </a:r>
          </a:p>
        </p:txBody>
      </p:sp>
      <p:sp>
        <p:nvSpPr>
          <p:cNvPr id="5" name="Szövegdoboz 4"/>
          <p:cNvSpPr txBox="1"/>
          <p:nvPr/>
        </p:nvSpPr>
        <p:spPr>
          <a:xfrm>
            <a:off x="557647" y="457200"/>
            <a:ext cx="8225457" cy="707886"/>
          </a:xfrm>
          <a:prstGeom prst="rect">
            <a:avLst/>
          </a:prstGeom>
          <a:noFill/>
        </p:spPr>
        <p:txBody>
          <a:bodyPr wrap="none" rtlCol="0">
            <a:spAutoFit/>
          </a:bodyPr>
          <a:lstStyle/>
          <a:p>
            <a:pPr algn="ctr"/>
            <a:r>
              <a:rPr lang="hu-HU" sz="4000" dirty="0"/>
              <a:t>Mythen und Fakten über Suizidalität 3.</a:t>
            </a:r>
          </a:p>
        </p:txBody>
      </p:sp>
      <p:sp>
        <p:nvSpPr>
          <p:cNvPr id="6" name="TextBox 5"/>
          <p:cNvSpPr txBox="1"/>
          <p:nvPr/>
        </p:nvSpPr>
        <p:spPr>
          <a:xfrm>
            <a:off x="6553200" y="6477000"/>
            <a:ext cx="2362200" cy="276999"/>
          </a:xfrm>
          <a:prstGeom prst="rect">
            <a:avLst/>
          </a:prstGeom>
          <a:noFill/>
        </p:spPr>
        <p:txBody>
          <a:bodyPr wrap="square" rtlCol="0">
            <a:spAutoFit/>
          </a:bodyPr>
          <a:lstStyle/>
          <a:p>
            <a:pPr algn="r"/>
            <a:r>
              <a:rPr lang="hu-HU" sz="1200" dirty="0"/>
              <a:t>Shneidman, 1985</a:t>
            </a:r>
          </a:p>
        </p:txBody>
      </p:sp>
    </p:spTree>
    <p:extLst>
      <p:ext uri="{BB962C8B-B14F-4D97-AF65-F5344CB8AC3E}">
        <p14:creationId xmlns:p14="http://schemas.microsoft.com/office/powerpoint/2010/main" val="138495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SVV</a:t>
            </a:r>
          </a:p>
        </p:txBody>
      </p:sp>
      <p:sp>
        <p:nvSpPr>
          <p:cNvPr id="3" name="Content Placeholder 2"/>
          <p:cNvSpPr>
            <a:spLocks noGrp="1"/>
          </p:cNvSpPr>
          <p:nvPr>
            <p:ph idx="1"/>
          </p:nvPr>
        </p:nvSpPr>
        <p:spPr>
          <a:xfrm>
            <a:off x="457200" y="1723072"/>
            <a:ext cx="3505200" cy="4525963"/>
          </a:xfrm>
          <a:pattFill prst="pct60">
            <a:fgClr>
              <a:schemeClr val="bg1">
                <a:lumMod val="95000"/>
              </a:schemeClr>
            </a:fgClr>
            <a:bgClr>
              <a:schemeClr val="bg1"/>
            </a:bgClr>
          </a:pattFill>
        </p:spPr>
        <p:txBody>
          <a:bodyPr>
            <a:normAutofit lnSpcReduction="10000"/>
          </a:bodyPr>
          <a:lstStyle/>
          <a:p>
            <a:r>
              <a:rPr lang="hu-HU" dirty="0"/>
              <a:t>Definition</a:t>
            </a:r>
          </a:p>
          <a:p>
            <a:r>
              <a:rPr lang="hu-HU" dirty="0"/>
              <a:t>Abgrenzung</a:t>
            </a:r>
          </a:p>
          <a:p>
            <a:r>
              <a:rPr lang="hu-HU" dirty="0"/>
              <a:t>Epidemiologie</a:t>
            </a:r>
          </a:p>
          <a:p>
            <a:r>
              <a:rPr lang="hu-HU" dirty="0"/>
              <a:t>Formen</a:t>
            </a:r>
          </a:p>
          <a:p>
            <a:r>
              <a:rPr lang="hu-HU" dirty="0"/>
              <a:t>Funktionen</a:t>
            </a:r>
          </a:p>
          <a:p>
            <a:r>
              <a:rPr lang="hu-HU" dirty="0"/>
              <a:t>Ätiologie</a:t>
            </a:r>
          </a:p>
          <a:p>
            <a:r>
              <a:rPr lang="hu-HU" dirty="0"/>
              <a:t>Krankheitsbilder</a:t>
            </a:r>
          </a:p>
          <a:p>
            <a:r>
              <a:rPr lang="hu-HU" dirty="0"/>
              <a:t>Management</a:t>
            </a:r>
          </a:p>
          <a:p>
            <a:endParaRPr lang="hu-HU"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659" y="3567953"/>
            <a:ext cx="4067125" cy="222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36318" y="1723072"/>
            <a:ext cx="3950482" cy="1477328"/>
          </a:xfrm>
          <a:prstGeom prst="rect">
            <a:avLst/>
          </a:prstGeom>
          <a:solidFill>
            <a:schemeClr val="bg1">
              <a:lumMod val="95000"/>
            </a:schemeClr>
          </a:solidFill>
          <a:ln>
            <a:solidFill>
              <a:schemeClr val="tx1"/>
            </a:solidFill>
            <a:prstDash val="solid"/>
          </a:ln>
        </p:spPr>
        <p:txBody>
          <a:bodyPr wrap="square">
            <a:spAutoFit/>
          </a:bodyPr>
          <a:lstStyle/>
          <a:p>
            <a:pPr algn="ctr"/>
            <a:r>
              <a:rPr lang="hu-HU" sz="3000" b="1" dirty="0"/>
              <a:t>„</a:t>
            </a:r>
            <a:r>
              <a:rPr lang="de-DE" sz="3000" b="1" dirty="0"/>
              <a:t>Ich öffne meine Haut, </a:t>
            </a:r>
          </a:p>
          <a:p>
            <a:pPr algn="ctr"/>
            <a:r>
              <a:rPr lang="de-DE" sz="3000" b="1" dirty="0"/>
              <a:t>um nicht im Innersten </a:t>
            </a:r>
            <a:endParaRPr lang="hu-HU" sz="3000" b="1" dirty="0"/>
          </a:p>
          <a:p>
            <a:pPr algn="ctr"/>
            <a:r>
              <a:rPr lang="de-DE" sz="3000" b="1" dirty="0"/>
              <a:t>zu ertrinken</a:t>
            </a:r>
            <a:r>
              <a:rPr lang="hu-HU" sz="3000" b="1" dirty="0"/>
              <a:t>.”</a:t>
            </a:r>
            <a:r>
              <a:rPr lang="de-DE" sz="3000" dirty="0"/>
              <a:t> </a:t>
            </a:r>
          </a:p>
        </p:txBody>
      </p:sp>
    </p:spTree>
    <p:extLst>
      <p:ext uri="{BB962C8B-B14F-4D97-AF65-F5344CB8AC3E}">
        <p14:creationId xmlns:p14="http://schemas.microsoft.com/office/powerpoint/2010/main" val="3458476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altLang="hu-HU" sz="3200" dirty="0"/>
            </a:br>
            <a:endParaRPr lang="hu-HU" dirty="0"/>
          </a:p>
        </p:txBody>
      </p:sp>
      <p:sp>
        <p:nvSpPr>
          <p:cNvPr id="4" name="Rectangle 3"/>
          <p:cNvSpPr txBox="1">
            <a:spLocks noChangeArrowheads="1"/>
          </p:cNvSpPr>
          <p:nvPr/>
        </p:nvSpPr>
        <p:spPr>
          <a:xfrm>
            <a:off x="557647" y="1752600"/>
            <a:ext cx="8052954" cy="47244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altLang="hu-HU" sz="2800" b="1" dirty="0">
                <a:solidFill>
                  <a:schemeClr val="tx1"/>
                </a:solidFill>
              </a:rPr>
              <a:t>MYTH</a:t>
            </a:r>
            <a:r>
              <a:rPr lang="hu-HU" altLang="hu-HU" sz="2800" b="1" dirty="0">
                <a:solidFill>
                  <a:schemeClr val="tx1"/>
                </a:solidFill>
              </a:rPr>
              <a:t>OS</a:t>
            </a:r>
            <a:r>
              <a:rPr lang="en-US" altLang="hu-HU" sz="2800" b="1" dirty="0">
                <a:solidFill>
                  <a:schemeClr val="tx1"/>
                </a:solidFill>
              </a:rPr>
              <a:t>:  </a:t>
            </a:r>
          </a:p>
          <a:p>
            <a:pPr>
              <a:lnSpc>
                <a:spcPct val="90000"/>
              </a:lnSpc>
            </a:pPr>
            <a:r>
              <a:rPr lang="en-US" altLang="hu-HU" sz="2800" dirty="0" err="1">
                <a:solidFill>
                  <a:schemeClr val="tx1"/>
                </a:solidFill>
              </a:rPr>
              <a:t>Spricht</a:t>
            </a:r>
            <a:r>
              <a:rPr lang="en-US" altLang="hu-HU" sz="2800" dirty="0">
                <a:solidFill>
                  <a:schemeClr val="tx1"/>
                </a:solidFill>
              </a:rPr>
              <a:t> man </a:t>
            </a:r>
            <a:r>
              <a:rPr lang="en-US" altLang="hu-HU" sz="2800" dirty="0" err="1">
                <a:solidFill>
                  <a:schemeClr val="tx1"/>
                </a:solidFill>
              </a:rPr>
              <a:t>jemand</a:t>
            </a:r>
            <a:r>
              <a:rPr lang="en-US" altLang="hu-HU" sz="2800" dirty="0">
                <a:solidFill>
                  <a:schemeClr val="tx1"/>
                </a:solidFill>
              </a:rPr>
              <a:t> auf den </a:t>
            </a:r>
            <a:r>
              <a:rPr lang="en-US" altLang="hu-HU" sz="2800" dirty="0" err="1">
                <a:solidFill>
                  <a:schemeClr val="tx1"/>
                </a:solidFill>
              </a:rPr>
              <a:t>Suizid</a:t>
            </a:r>
            <a:r>
              <a:rPr lang="en-US" altLang="hu-HU" sz="2800" dirty="0">
                <a:solidFill>
                  <a:schemeClr val="tx1"/>
                </a:solidFill>
              </a:rPr>
              <a:t> an, </a:t>
            </a:r>
            <a:r>
              <a:rPr lang="en-US" altLang="hu-HU" sz="2800" dirty="0" err="1">
                <a:solidFill>
                  <a:schemeClr val="tx1"/>
                </a:solidFill>
              </a:rPr>
              <a:t>bringt</a:t>
            </a:r>
            <a:r>
              <a:rPr lang="en-US" altLang="hu-HU" sz="2800" dirty="0">
                <a:solidFill>
                  <a:schemeClr val="tx1"/>
                </a:solidFill>
              </a:rPr>
              <a:t> man </a:t>
            </a:r>
            <a:r>
              <a:rPr lang="en-US" altLang="hu-HU" sz="2800" dirty="0" err="1">
                <a:solidFill>
                  <a:schemeClr val="tx1"/>
                </a:solidFill>
              </a:rPr>
              <a:t>ihn</a:t>
            </a:r>
            <a:r>
              <a:rPr lang="en-US" altLang="hu-HU" sz="2800" dirty="0">
                <a:solidFill>
                  <a:schemeClr val="tx1"/>
                </a:solidFill>
              </a:rPr>
              <a:t> </a:t>
            </a:r>
            <a:r>
              <a:rPr lang="en-US" altLang="hu-HU" sz="2800" dirty="0" err="1">
                <a:solidFill>
                  <a:schemeClr val="tx1"/>
                </a:solidFill>
              </a:rPr>
              <a:t>erst</a:t>
            </a:r>
            <a:r>
              <a:rPr lang="en-US" altLang="hu-HU" sz="2800" dirty="0">
                <a:solidFill>
                  <a:schemeClr val="tx1"/>
                </a:solidFill>
              </a:rPr>
              <a:t> auf die </a:t>
            </a:r>
            <a:r>
              <a:rPr lang="en-US" altLang="hu-HU" sz="2800" dirty="0" err="1">
                <a:solidFill>
                  <a:schemeClr val="tx1"/>
                </a:solidFill>
              </a:rPr>
              <a:t>Idee</a:t>
            </a:r>
            <a:r>
              <a:rPr lang="en-US" altLang="hu-HU" sz="2800" dirty="0">
                <a:solidFill>
                  <a:schemeClr val="tx1"/>
                </a:solidFill>
              </a:rPr>
              <a:t> </a:t>
            </a:r>
            <a:r>
              <a:rPr lang="en-US" altLang="hu-HU" sz="2800" dirty="0" err="1">
                <a:solidFill>
                  <a:schemeClr val="tx1"/>
                </a:solidFill>
              </a:rPr>
              <a:t>sich</a:t>
            </a:r>
            <a:r>
              <a:rPr lang="en-US" altLang="hu-HU" sz="2800" dirty="0">
                <a:solidFill>
                  <a:schemeClr val="tx1"/>
                </a:solidFill>
              </a:rPr>
              <a:t> </a:t>
            </a:r>
            <a:r>
              <a:rPr lang="en-US" altLang="hu-HU" sz="2800" dirty="0" err="1">
                <a:solidFill>
                  <a:schemeClr val="tx1"/>
                </a:solidFill>
              </a:rPr>
              <a:t>umzubringen</a:t>
            </a:r>
            <a:r>
              <a:rPr lang="en-US" altLang="hu-HU" sz="2800" dirty="0">
                <a:solidFill>
                  <a:schemeClr val="tx1"/>
                </a:solidFill>
              </a:rPr>
              <a:t>.</a:t>
            </a:r>
            <a:endParaRPr lang="en-US" altLang="hu-HU" dirty="0">
              <a:solidFill>
                <a:schemeClr val="tx1"/>
              </a:solidFill>
            </a:endParaRPr>
          </a:p>
          <a:p>
            <a:pPr>
              <a:lnSpc>
                <a:spcPct val="90000"/>
              </a:lnSpc>
            </a:pPr>
            <a:endParaRPr lang="hu-HU" altLang="hu-HU" b="1" dirty="0">
              <a:solidFill>
                <a:schemeClr val="tx1"/>
              </a:solidFill>
            </a:endParaRPr>
          </a:p>
          <a:p>
            <a:pPr>
              <a:lnSpc>
                <a:spcPct val="90000"/>
              </a:lnSpc>
            </a:pPr>
            <a:r>
              <a:rPr lang="hu-HU" altLang="hu-HU" b="1" dirty="0">
                <a:solidFill>
                  <a:schemeClr val="tx1"/>
                </a:solidFill>
              </a:rPr>
              <a:t>FAKT</a:t>
            </a:r>
            <a:r>
              <a:rPr lang="en-US" altLang="hu-HU" b="1" dirty="0">
                <a:solidFill>
                  <a:schemeClr val="tx1"/>
                </a:solidFill>
              </a:rPr>
              <a:t>:</a:t>
            </a:r>
            <a:r>
              <a:rPr lang="en-US" altLang="hu-HU" dirty="0">
                <a:solidFill>
                  <a:schemeClr val="tx1"/>
                </a:solidFill>
              </a:rPr>
              <a:t> </a:t>
            </a:r>
          </a:p>
          <a:p>
            <a:pPr>
              <a:lnSpc>
                <a:spcPct val="90000"/>
              </a:lnSpc>
            </a:pPr>
            <a:r>
              <a:rPr lang="en-US" altLang="hu-HU" dirty="0">
                <a:solidFill>
                  <a:schemeClr val="tx1"/>
                </a:solidFill>
              </a:rPr>
              <a:t>	 </a:t>
            </a:r>
            <a:r>
              <a:rPr lang="en-US" altLang="hu-HU" sz="2800" dirty="0">
                <a:solidFill>
                  <a:schemeClr val="tx1"/>
                </a:solidFill>
              </a:rPr>
              <a:t>Die </a:t>
            </a:r>
            <a:r>
              <a:rPr lang="en-US" altLang="hu-HU" sz="2800" dirty="0" err="1">
                <a:solidFill>
                  <a:schemeClr val="tx1"/>
                </a:solidFill>
              </a:rPr>
              <a:t>Möglichkeit</a:t>
            </a:r>
            <a:r>
              <a:rPr lang="en-US" altLang="hu-HU" sz="2800" dirty="0">
                <a:solidFill>
                  <a:schemeClr val="tx1"/>
                </a:solidFill>
              </a:rPr>
              <a:t>, </a:t>
            </a:r>
            <a:r>
              <a:rPr lang="en-US" altLang="hu-HU" sz="2800" dirty="0" err="1">
                <a:solidFill>
                  <a:schemeClr val="tx1"/>
                </a:solidFill>
              </a:rPr>
              <a:t>Suizidgedanken</a:t>
            </a:r>
            <a:r>
              <a:rPr lang="en-US" altLang="hu-HU" sz="2800" dirty="0">
                <a:solidFill>
                  <a:schemeClr val="tx1"/>
                </a:solidFill>
              </a:rPr>
              <a:t> </a:t>
            </a:r>
            <a:r>
              <a:rPr lang="en-US" altLang="hu-HU" sz="2800" dirty="0" err="1">
                <a:solidFill>
                  <a:schemeClr val="tx1"/>
                </a:solidFill>
              </a:rPr>
              <a:t>mit</a:t>
            </a:r>
            <a:r>
              <a:rPr lang="en-US" altLang="hu-HU" sz="2800" dirty="0">
                <a:solidFill>
                  <a:schemeClr val="tx1"/>
                </a:solidFill>
              </a:rPr>
              <a:t> </a:t>
            </a:r>
            <a:r>
              <a:rPr lang="en-US" altLang="hu-HU" sz="2800" dirty="0" err="1">
                <a:solidFill>
                  <a:schemeClr val="tx1"/>
                </a:solidFill>
              </a:rPr>
              <a:t>jemanden</a:t>
            </a:r>
            <a:r>
              <a:rPr lang="en-US" altLang="hu-HU" sz="2800" dirty="0">
                <a:solidFill>
                  <a:schemeClr val="tx1"/>
                </a:solidFill>
              </a:rPr>
              <a:t> </a:t>
            </a:r>
            <a:r>
              <a:rPr lang="en-US" altLang="hu-HU" sz="2800" dirty="0" err="1">
                <a:solidFill>
                  <a:schemeClr val="tx1"/>
                </a:solidFill>
              </a:rPr>
              <a:t>besprechen</a:t>
            </a:r>
            <a:r>
              <a:rPr lang="en-US" altLang="hu-HU" sz="2800" dirty="0">
                <a:solidFill>
                  <a:schemeClr val="tx1"/>
                </a:solidFill>
              </a:rPr>
              <a:t> </a:t>
            </a:r>
            <a:r>
              <a:rPr lang="en-US" altLang="hu-HU" sz="2800" dirty="0" err="1">
                <a:solidFill>
                  <a:schemeClr val="tx1"/>
                </a:solidFill>
              </a:rPr>
              <a:t>zu</a:t>
            </a:r>
            <a:r>
              <a:rPr lang="en-US" altLang="hu-HU" sz="2800" dirty="0">
                <a:solidFill>
                  <a:schemeClr val="tx1"/>
                </a:solidFill>
              </a:rPr>
              <a:t> </a:t>
            </a:r>
            <a:r>
              <a:rPr lang="en-US" altLang="hu-HU" sz="2800" dirty="0" err="1">
                <a:solidFill>
                  <a:schemeClr val="tx1"/>
                </a:solidFill>
              </a:rPr>
              <a:t>können</a:t>
            </a:r>
            <a:r>
              <a:rPr lang="en-US" altLang="hu-HU" sz="2800" dirty="0">
                <a:solidFill>
                  <a:schemeClr val="tx1"/>
                </a:solidFill>
              </a:rPr>
              <a:t> </a:t>
            </a:r>
            <a:r>
              <a:rPr lang="en-US" altLang="hu-HU" sz="2800" dirty="0" err="1">
                <a:solidFill>
                  <a:schemeClr val="tx1"/>
                </a:solidFill>
              </a:rPr>
              <a:t>bringt</a:t>
            </a:r>
            <a:r>
              <a:rPr lang="en-US" altLang="hu-HU" sz="2800" dirty="0">
                <a:solidFill>
                  <a:schemeClr val="tx1"/>
                </a:solidFill>
              </a:rPr>
              <a:t> </a:t>
            </a:r>
            <a:r>
              <a:rPr lang="en-US" altLang="hu-HU" sz="2800" dirty="0" err="1">
                <a:solidFill>
                  <a:schemeClr val="tx1"/>
                </a:solidFill>
              </a:rPr>
              <a:t>dem</a:t>
            </a:r>
            <a:r>
              <a:rPr lang="en-US" altLang="hu-HU" sz="2800" dirty="0">
                <a:solidFill>
                  <a:schemeClr val="tx1"/>
                </a:solidFill>
              </a:rPr>
              <a:t> </a:t>
            </a:r>
            <a:r>
              <a:rPr lang="en-US" altLang="hu-HU" sz="2800" dirty="0" err="1">
                <a:solidFill>
                  <a:schemeClr val="tx1"/>
                </a:solidFill>
              </a:rPr>
              <a:t>Betroffenen</a:t>
            </a:r>
            <a:r>
              <a:rPr lang="en-US" altLang="hu-HU" sz="2800" dirty="0">
                <a:solidFill>
                  <a:schemeClr val="tx1"/>
                </a:solidFill>
              </a:rPr>
              <a:t> </a:t>
            </a:r>
            <a:r>
              <a:rPr lang="en-US" altLang="hu-HU" sz="2800" dirty="0" err="1">
                <a:solidFill>
                  <a:schemeClr val="tx1"/>
                </a:solidFill>
              </a:rPr>
              <a:t>meist</a:t>
            </a:r>
            <a:r>
              <a:rPr lang="en-US" altLang="hu-HU" sz="2800" dirty="0">
                <a:solidFill>
                  <a:schemeClr val="tx1"/>
                </a:solidFill>
              </a:rPr>
              <a:t> </a:t>
            </a:r>
            <a:r>
              <a:rPr lang="en-US" altLang="hu-HU" sz="2800" dirty="0" err="1">
                <a:solidFill>
                  <a:schemeClr val="tx1"/>
                </a:solidFill>
              </a:rPr>
              <a:t>eine</a:t>
            </a:r>
            <a:r>
              <a:rPr lang="en-US" altLang="hu-HU" sz="2800" dirty="0">
                <a:solidFill>
                  <a:schemeClr val="tx1"/>
                </a:solidFill>
              </a:rPr>
              <a:t> </a:t>
            </a:r>
            <a:r>
              <a:rPr lang="en-US" altLang="hu-HU" sz="2800" dirty="0" err="1">
                <a:solidFill>
                  <a:schemeClr val="tx1"/>
                </a:solidFill>
              </a:rPr>
              <a:t>erhebliche</a:t>
            </a:r>
            <a:r>
              <a:rPr lang="en-US" altLang="hu-HU" sz="2800" dirty="0">
                <a:solidFill>
                  <a:schemeClr val="tx1"/>
                </a:solidFill>
              </a:rPr>
              <a:t> </a:t>
            </a:r>
            <a:r>
              <a:rPr lang="en-US" altLang="hu-HU" sz="2800" dirty="0" err="1">
                <a:solidFill>
                  <a:schemeClr val="tx1"/>
                </a:solidFill>
              </a:rPr>
              <a:t>Entlastung</a:t>
            </a:r>
            <a:r>
              <a:rPr lang="en-US" altLang="hu-HU" sz="2800" dirty="0">
                <a:solidFill>
                  <a:schemeClr val="tx1"/>
                </a:solidFill>
              </a:rPr>
              <a:t>.</a:t>
            </a:r>
            <a:r>
              <a:rPr lang="hu-HU" altLang="hu-HU" dirty="0">
                <a:solidFill>
                  <a:schemeClr val="tx1"/>
                </a:solidFill>
              </a:rPr>
              <a:t> </a:t>
            </a:r>
          </a:p>
        </p:txBody>
      </p:sp>
      <p:sp>
        <p:nvSpPr>
          <p:cNvPr id="5" name="Szövegdoboz 4"/>
          <p:cNvSpPr txBox="1"/>
          <p:nvPr/>
        </p:nvSpPr>
        <p:spPr>
          <a:xfrm>
            <a:off x="557647" y="457200"/>
            <a:ext cx="8225457" cy="707886"/>
          </a:xfrm>
          <a:prstGeom prst="rect">
            <a:avLst/>
          </a:prstGeom>
          <a:noFill/>
        </p:spPr>
        <p:txBody>
          <a:bodyPr wrap="none" rtlCol="0">
            <a:spAutoFit/>
          </a:bodyPr>
          <a:lstStyle/>
          <a:p>
            <a:pPr algn="ctr"/>
            <a:r>
              <a:rPr lang="hu-HU" sz="4000" dirty="0"/>
              <a:t>Mythen und Fakten über Suizidalität 4.</a:t>
            </a:r>
          </a:p>
        </p:txBody>
      </p:sp>
      <p:sp>
        <p:nvSpPr>
          <p:cNvPr id="6" name="TextBox 5"/>
          <p:cNvSpPr txBox="1"/>
          <p:nvPr/>
        </p:nvSpPr>
        <p:spPr>
          <a:xfrm>
            <a:off x="6553200" y="6477000"/>
            <a:ext cx="2362200" cy="276999"/>
          </a:xfrm>
          <a:prstGeom prst="rect">
            <a:avLst/>
          </a:prstGeom>
          <a:noFill/>
        </p:spPr>
        <p:txBody>
          <a:bodyPr wrap="square" rtlCol="0">
            <a:spAutoFit/>
          </a:bodyPr>
          <a:lstStyle/>
          <a:p>
            <a:pPr algn="r"/>
            <a:r>
              <a:rPr lang="hu-HU" sz="1200" dirty="0"/>
              <a:t>Shneidman, 1985</a:t>
            </a:r>
          </a:p>
        </p:txBody>
      </p:sp>
    </p:spTree>
    <p:extLst>
      <p:ext uri="{BB962C8B-B14F-4D97-AF65-F5344CB8AC3E}">
        <p14:creationId xmlns:p14="http://schemas.microsoft.com/office/powerpoint/2010/main" val="192144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altLang="hu-HU" sz="3200" dirty="0"/>
            </a:br>
            <a:endParaRPr lang="hu-HU" dirty="0"/>
          </a:p>
        </p:txBody>
      </p:sp>
      <p:sp>
        <p:nvSpPr>
          <p:cNvPr id="4" name="Rectangle 3"/>
          <p:cNvSpPr txBox="1">
            <a:spLocks noChangeArrowheads="1"/>
          </p:cNvSpPr>
          <p:nvPr/>
        </p:nvSpPr>
        <p:spPr>
          <a:xfrm>
            <a:off x="304800" y="1752600"/>
            <a:ext cx="8478304" cy="47244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altLang="hu-HU" sz="2800" b="1" dirty="0">
                <a:solidFill>
                  <a:schemeClr val="tx1"/>
                </a:solidFill>
              </a:rPr>
              <a:t>MYTH</a:t>
            </a:r>
            <a:r>
              <a:rPr lang="hu-HU" altLang="hu-HU" sz="2800" b="1" dirty="0">
                <a:solidFill>
                  <a:schemeClr val="tx1"/>
                </a:solidFill>
              </a:rPr>
              <a:t>OS</a:t>
            </a:r>
            <a:r>
              <a:rPr lang="en-US" altLang="hu-HU" sz="2800" b="1" dirty="0">
                <a:solidFill>
                  <a:schemeClr val="tx1"/>
                </a:solidFill>
              </a:rPr>
              <a:t>:  </a:t>
            </a:r>
          </a:p>
          <a:p>
            <a:pPr>
              <a:lnSpc>
                <a:spcPct val="90000"/>
              </a:lnSpc>
            </a:pPr>
            <a:r>
              <a:rPr lang="en-US" altLang="hu-HU" sz="2800" dirty="0" err="1">
                <a:solidFill>
                  <a:schemeClr val="tx1"/>
                </a:solidFill>
              </a:rPr>
              <a:t>Nach</a:t>
            </a:r>
            <a:r>
              <a:rPr lang="en-US" altLang="hu-HU" sz="2800" dirty="0">
                <a:solidFill>
                  <a:schemeClr val="tx1"/>
                </a:solidFill>
              </a:rPr>
              <a:t> </a:t>
            </a:r>
            <a:r>
              <a:rPr lang="en-US" altLang="hu-HU" sz="2800" dirty="0" err="1">
                <a:solidFill>
                  <a:schemeClr val="tx1"/>
                </a:solidFill>
              </a:rPr>
              <a:t>einem</a:t>
            </a:r>
            <a:r>
              <a:rPr lang="en-US" altLang="hu-HU" sz="2800" dirty="0">
                <a:solidFill>
                  <a:schemeClr val="tx1"/>
                </a:solidFill>
              </a:rPr>
              <a:t> </a:t>
            </a:r>
            <a:r>
              <a:rPr lang="en-US" altLang="hu-HU" sz="2800" dirty="0" err="1">
                <a:solidFill>
                  <a:schemeClr val="tx1"/>
                </a:solidFill>
              </a:rPr>
              <a:t>Suizidversuch</a:t>
            </a:r>
            <a:r>
              <a:rPr lang="en-US" altLang="hu-HU" sz="2800" dirty="0">
                <a:solidFill>
                  <a:schemeClr val="tx1"/>
                </a:solidFill>
              </a:rPr>
              <a:t> </a:t>
            </a:r>
            <a:r>
              <a:rPr lang="en-US" altLang="hu-HU" sz="2800" dirty="0" err="1">
                <a:solidFill>
                  <a:schemeClr val="tx1"/>
                </a:solidFill>
              </a:rPr>
              <a:t>werden</a:t>
            </a:r>
            <a:r>
              <a:rPr lang="en-US" altLang="hu-HU" sz="2800" dirty="0">
                <a:solidFill>
                  <a:schemeClr val="tx1"/>
                </a:solidFill>
              </a:rPr>
              <a:t> de</a:t>
            </a:r>
            <a:r>
              <a:rPr lang="hu-HU" altLang="hu-HU" sz="2800" dirty="0">
                <a:solidFill>
                  <a:schemeClr val="tx1"/>
                </a:solidFill>
              </a:rPr>
              <a:t>n</a:t>
            </a:r>
            <a:r>
              <a:rPr lang="en-US" altLang="hu-HU" sz="2800" dirty="0">
                <a:solidFill>
                  <a:schemeClr val="tx1"/>
                </a:solidFill>
              </a:rPr>
              <a:t> </a:t>
            </a:r>
            <a:r>
              <a:rPr lang="en-US" altLang="hu-HU" sz="2800" dirty="0" err="1">
                <a:solidFill>
                  <a:schemeClr val="tx1"/>
                </a:solidFill>
              </a:rPr>
              <a:t>Betroffenen</a:t>
            </a:r>
            <a:r>
              <a:rPr lang="en-US" altLang="hu-HU" sz="2800" dirty="0">
                <a:solidFill>
                  <a:schemeClr val="tx1"/>
                </a:solidFill>
              </a:rPr>
              <a:t> </a:t>
            </a:r>
            <a:r>
              <a:rPr lang="en-US" altLang="hu-HU" sz="2800" dirty="0" err="1">
                <a:solidFill>
                  <a:schemeClr val="tx1"/>
                </a:solidFill>
              </a:rPr>
              <a:t>Scham</a:t>
            </a:r>
            <a:r>
              <a:rPr lang="en-US" altLang="hu-HU" sz="2800" dirty="0">
                <a:solidFill>
                  <a:schemeClr val="tx1"/>
                </a:solidFill>
              </a:rPr>
              <a:t> und </a:t>
            </a:r>
            <a:r>
              <a:rPr lang="en-US" altLang="hu-HU" sz="2800" dirty="0" err="1">
                <a:solidFill>
                  <a:schemeClr val="tx1"/>
                </a:solidFill>
              </a:rPr>
              <a:t>Schmerzen</a:t>
            </a:r>
            <a:r>
              <a:rPr lang="en-US" altLang="hu-HU" sz="2800" dirty="0">
                <a:solidFill>
                  <a:schemeClr val="tx1"/>
                </a:solidFill>
              </a:rPr>
              <a:t> von </a:t>
            </a:r>
            <a:r>
              <a:rPr lang="en-US" altLang="hu-HU" sz="2800" dirty="0" err="1">
                <a:solidFill>
                  <a:schemeClr val="tx1"/>
                </a:solidFill>
              </a:rPr>
              <a:t>einem</a:t>
            </a:r>
            <a:r>
              <a:rPr lang="en-US" altLang="hu-HU" sz="2800" dirty="0">
                <a:solidFill>
                  <a:schemeClr val="tx1"/>
                </a:solidFill>
              </a:rPr>
              <a:t> </a:t>
            </a:r>
            <a:r>
              <a:rPr lang="en-US" altLang="hu-HU" sz="2800" dirty="0" err="1">
                <a:solidFill>
                  <a:schemeClr val="tx1"/>
                </a:solidFill>
              </a:rPr>
              <a:t>weiteren</a:t>
            </a:r>
            <a:r>
              <a:rPr lang="en-US" altLang="hu-HU" sz="2800" dirty="0">
                <a:solidFill>
                  <a:schemeClr val="tx1"/>
                </a:solidFill>
              </a:rPr>
              <a:t> </a:t>
            </a:r>
            <a:r>
              <a:rPr lang="en-US" altLang="hu-HU" sz="2800" dirty="0" err="1">
                <a:solidFill>
                  <a:schemeClr val="tx1"/>
                </a:solidFill>
              </a:rPr>
              <a:t>Versuch</a:t>
            </a:r>
            <a:r>
              <a:rPr lang="hu-HU" altLang="hu-HU" sz="2800" dirty="0">
                <a:solidFill>
                  <a:schemeClr val="tx1"/>
                </a:solidFill>
              </a:rPr>
              <a:t> fern</a:t>
            </a:r>
            <a:r>
              <a:rPr lang="en-US" altLang="hu-HU" sz="2800" dirty="0" err="1">
                <a:solidFill>
                  <a:schemeClr val="tx1"/>
                </a:solidFill>
              </a:rPr>
              <a:t>halten</a:t>
            </a:r>
            <a:r>
              <a:rPr lang="en-US" altLang="hu-HU" sz="2800" dirty="0">
                <a:solidFill>
                  <a:schemeClr val="tx1"/>
                </a:solidFill>
              </a:rPr>
              <a:t>.</a:t>
            </a:r>
          </a:p>
          <a:p>
            <a:pPr>
              <a:lnSpc>
                <a:spcPct val="90000"/>
              </a:lnSpc>
            </a:pPr>
            <a:endParaRPr lang="hu-HU" altLang="hu-HU" b="1" dirty="0">
              <a:solidFill>
                <a:schemeClr val="tx1"/>
              </a:solidFill>
            </a:endParaRPr>
          </a:p>
          <a:p>
            <a:pPr>
              <a:lnSpc>
                <a:spcPct val="90000"/>
              </a:lnSpc>
            </a:pPr>
            <a:r>
              <a:rPr lang="hu-HU" altLang="hu-HU" b="1" dirty="0">
                <a:solidFill>
                  <a:schemeClr val="tx1"/>
                </a:solidFill>
              </a:rPr>
              <a:t>FAKT</a:t>
            </a:r>
            <a:r>
              <a:rPr lang="en-US" altLang="hu-HU" b="1" dirty="0">
                <a:solidFill>
                  <a:schemeClr val="tx1"/>
                </a:solidFill>
              </a:rPr>
              <a:t>:</a:t>
            </a:r>
            <a:r>
              <a:rPr lang="en-US" altLang="hu-HU" dirty="0">
                <a:solidFill>
                  <a:schemeClr val="tx1"/>
                </a:solidFill>
              </a:rPr>
              <a:t> </a:t>
            </a:r>
          </a:p>
          <a:p>
            <a:pPr>
              <a:lnSpc>
                <a:spcPct val="90000"/>
              </a:lnSpc>
            </a:pPr>
            <a:r>
              <a:rPr lang="en-US" altLang="hu-HU" dirty="0">
                <a:solidFill>
                  <a:schemeClr val="tx1"/>
                </a:solidFill>
              </a:rPr>
              <a:t>	 </a:t>
            </a:r>
            <a:r>
              <a:rPr lang="en-US" altLang="hu-HU" sz="2800" dirty="0">
                <a:solidFill>
                  <a:schemeClr val="tx1"/>
                </a:solidFill>
              </a:rPr>
              <a:t>Depression </a:t>
            </a:r>
            <a:r>
              <a:rPr lang="en-US" altLang="hu-HU" sz="2800" dirty="0" err="1">
                <a:solidFill>
                  <a:schemeClr val="tx1"/>
                </a:solidFill>
              </a:rPr>
              <a:t>ist</a:t>
            </a:r>
            <a:r>
              <a:rPr lang="en-US" altLang="hu-HU" sz="2800" dirty="0">
                <a:solidFill>
                  <a:schemeClr val="tx1"/>
                </a:solidFill>
              </a:rPr>
              <a:t> von seiner </a:t>
            </a:r>
            <a:r>
              <a:rPr lang="en-US" altLang="hu-HU" sz="2800" dirty="0" err="1">
                <a:solidFill>
                  <a:schemeClr val="tx1"/>
                </a:solidFill>
              </a:rPr>
              <a:t>Natur</a:t>
            </a:r>
            <a:r>
              <a:rPr lang="en-US" altLang="hu-HU" sz="2800" dirty="0">
                <a:solidFill>
                  <a:schemeClr val="tx1"/>
                </a:solidFill>
              </a:rPr>
              <a:t> her </a:t>
            </a:r>
            <a:r>
              <a:rPr lang="en-US" altLang="hu-HU" sz="2800" dirty="0" err="1">
                <a:solidFill>
                  <a:schemeClr val="tx1"/>
                </a:solidFill>
              </a:rPr>
              <a:t>meistens</a:t>
            </a:r>
            <a:r>
              <a:rPr lang="en-US" altLang="hu-HU" sz="2800" dirty="0">
                <a:solidFill>
                  <a:schemeClr val="tx1"/>
                </a:solidFill>
              </a:rPr>
              <a:t> </a:t>
            </a:r>
            <a:r>
              <a:rPr lang="en-US" altLang="hu-HU" sz="2800" dirty="0" err="1">
                <a:solidFill>
                  <a:schemeClr val="tx1"/>
                </a:solidFill>
              </a:rPr>
              <a:t>rekurrent</a:t>
            </a:r>
            <a:r>
              <a:rPr lang="en-US" altLang="hu-HU" sz="2800" dirty="0">
                <a:solidFill>
                  <a:schemeClr val="tx1"/>
                </a:solidFill>
              </a:rPr>
              <a:t>. Die </a:t>
            </a:r>
            <a:r>
              <a:rPr lang="en-US" altLang="hu-HU" sz="2800" dirty="0" err="1">
                <a:solidFill>
                  <a:schemeClr val="tx1"/>
                </a:solidFill>
              </a:rPr>
              <a:t>folgenden</a:t>
            </a:r>
            <a:r>
              <a:rPr lang="en-US" altLang="hu-HU" sz="2800" dirty="0">
                <a:solidFill>
                  <a:schemeClr val="tx1"/>
                </a:solidFill>
              </a:rPr>
              <a:t> </a:t>
            </a:r>
            <a:r>
              <a:rPr lang="en-US" altLang="hu-HU" sz="2800" dirty="0" err="1">
                <a:solidFill>
                  <a:schemeClr val="tx1"/>
                </a:solidFill>
              </a:rPr>
              <a:t>depressiven</a:t>
            </a:r>
            <a:r>
              <a:rPr lang="en-US" altLang="hu-HU" sz="2800" dirty="0">
                <a:solidFill>
                  <a:schemeClr val="tx1"/>
                </a:solidFill>
              </a:rPr>
              <a:t> </a:t>
            </a:r>
            <a:r>
              <a:rPr lang="en-US" altLang="hu-HU" sz="2800" dirty="0" err="1">
                <a:solidFill>
                  <a:schemeClr val="tx1"/>
                </a:solidFill>
              </a:rPr>
              <a:t>Phasen</a:t>
            </a:r>
            <a:r>
              <a:rPr lang="en-US" altLang="hu-HU" sz="2800" dirty="0">
                <a:solidFill>
                  <a:schemeClr val="tx1"/>
                </a:solidFill>
              </a:rPr>
              <a:t> </a:t>
            </a:r>
            <a:r>
              <a:rPr lang="en-US" altLang="hu-HU" sz="2800" dirty="0" err="1">
                <a:solidFill>
                  <a:schemeClr val="tx1"/>
                </a:solidFill>
              </a:rPr>
              <a:t>stellen</a:t>
            </a:r>
            <a:r>
              <a:rPr lang="en-US" altLang="hu-HU" sz="2800" dirty="0">
                <a:solidFill>
                  <a:schemeClr val="tx1"/>
                </a:solidFill>
              </a:rPr>
              <a:t> </a:t>
            </a:r>
            <a:r>
              <a:rPr lang="hu-HU" altLang="hu-HU" sz="2800" dirty="0">
                <a:solidFill>
                  <a:schemeClr val="tx1"/>
                </a:solidFill>
              </a:rPr>
              <a:t>ein </a:t>
            </a:r>
            <a:r>
              <a:rPr lang="en-US" altLang="hu-HU" sz="2800" dirty="0" err="1">
                <a:solidFill>
                  <a:schemeClr val="tx1"/>
                </a:solidFill>
              </a:rPr>
              <a:t>erneut</a:t>
            </a:r>
            <a:r>
              <a:rPr lang="hu-HU" altLang="hu-HU" sz="2800" dirty="0">
                <a:solidFill>
                  <a:schemeClr val="tx1"/>
                </a:solidFill>
              </a:rPr>
              <a:t>es</a:t>
            </a:r>
            <a:r>
              <a:rPr lang="en-US" altLang="hu-HU" sz="2800" dirty="0">
                <a:solidFill>
                  <a:schemeClr val="tx1"/>
                </a:solidFill>
              </a:rPr>
              <a:t> </a:t>
            </a:r>
            <a:r>
              <a:rPr lang="en-US" altLang="hu-HU" sz="2800" dirty="0" err="1">
                <a:solidFill>
                  <a:schemeClr val="tx1"/>
                </a:solidFill>
              </a:rPr>
              <a:t>Risiko</a:t>
            </a:r>
            <a:r>
              <a:rPr lang="en-US" altLang="hu-HU" sz="2800" dirty="0">
                <a:solidFill>
                  <a:schemeClr val="tx1"/>
                </a:solidFill>
              </a:rPr>
              <a:t> </a:t>
            </a:r>
            <a:r>
              <a:rPr lang="en-US" altLang="hu-HU" sz="2800" dirty="0" err="1">
                <a:solidFill>
                  <a:schemeClr val="tx1"/>
                </a:solidFill>
              </a:rPr>
              <a:t>dar</a:t>
            </a:r>
            <a:r>
              <a:rPr lang="en-US" altLang="hu-HU" sz="2800" dirty="0">
                <a:solidFill>
                  <a:schemeClr val="tx1"/>
                </a:solidFill>
              </a:rPr>
              <a:t>.</a:t>
            </a:r>
            <a:r>
              <a:rPr lang="hu-HU" altLang="hu-HU" dirty="0">
                <a:solidFill>
                  <a:schemeClr val="tx1"/>
                </a:solidFill>
              </a:rPr>
              <a:t> </a:t>
            </a:r>
          </a:p>
        </p:txBody>
      </p:sp>
      <p:sp>
        <p:nvSpPr>
          <p:cNvPr id="5" name="Szövegdoboz 4"/>
          <p:cNvSpPr txBox="1"/>
          <p:nvPr/>
        </p:nvSpPr>
        <p:spPr>
          <a:xfrm>
            <a:off x="557647" y="457200"/>
            <a:ext cx="8225457" cy="707886"/>
          </a:xfrm>
          <a:prstGeom prst="rect">
            <a:avLst/>
          </a:prstGeom>
          <a:noFill/>
        </p:spPr>
        <p:txBody>
          <a:bodyPr wrap="none" rtlCol="0">
            <a:spAutoFit/>
          </a:bodyPr>
          <a:lstStyle/>
          <a:p>
            <a:pPr algn="ctr"/>
            <a:r>
              <a:rPr lang="hu-HU" sz="4000" dirty="0"/>
              <a:t>Mythen und Fakten über Suizidalität 5.</a:t>
            </a:r>
          </a:p>
        </p:txBody>
      </p:sp>
      <p:sp>
        <p:nvSpPr>
          <p:cNvPr id="6" name="TextBox 5"/>
          <p:cNvSpPr txBox="1"/>
          <p:nvPr/>
        </p:nvSpPr>
        <p:spPr>
          <a:xfrm>
            <a:off x="6553200" y="6477000"/>
            <a:ext cx="2362200" cy="276999"/>
          </a:xfrm>
          <a:prstGeom prst="rect">
            <a:avLst/>
          </a:prstGeom>
          <a:noFill/>
        </p:spPr>
        <p:txBody>
          <a:bodyPr wrap="square" rtlCol="0">
            <a:spAutoFit/>
          </a:bodyPr>
          <a:lstStyle/>
          <a:p>
            <a:pPr algn="r"/>
            <a:r>
              <a:rPr lang="hu-HU" sz="1200" dirty="0"/>
              <a:t>Shneidman, 1985</a:t>
            </a:r>
          </a:p>
        </p:txBody>
      </p:sp>
    </p:spTree>
    <p:extLst>
      <p:ext uri="{BB962C8B-B14F-4D97-AF65-F5344CB8AC3E}">
        <p14:creationId xmlns:p14="http://schemas.microsoft.com/office/powerpoint/2010/main" val="110654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kezdokep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8788400" cy="6591300"/>
          </a:xfrm>
          <a:prstGeom prst="rect">
            <a:avLst/>
          </a:prstGeom>
          <a:solidFill>
            <a:srgbClr val="FFC000"/>
          </a:solidFill>
          <a:ln>
            <a:noFill/>
          </a:ln>
        </p:spPr>
      </p:pic>
    </p:spTree>
    <p:extLst>
      <p:ext uri="{BB962C8B-B14F-4D97-AF65-F5344CB8AC3E}">
        <p14:creationId xmlns:p14="http://schemas.microsoft.com/office/powerpoint/2010/main" val="951957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Gliederung</a:t>
            </a:r>
          </a:p>
        </p:txBody>
      </p:sp>
      <p:sp>
        <p:nvSpPr>
          <p:cNvPr id="3" name="Content Placeholder 2"/>
          <p:cNvSpPr>
            <a:spLocks noGrp="1"/>
          </p:cNvSpPr>
          <p:nvPr>
            <p:ph idx="1"/>
          </p:nvPr>
        </p:nvSpPr>
        <p:spPr>
          <a:xfrm>
            <a:off x="457199" y="1600200"/>
            <a:ext cx="8435571" cy="4876800"/>
          </a:xfrm>
          <a:ln>
            <a:solidFill>
              <a:schemeClr val="tx1"/>
            </a:solidFill>
          </a:ln>
        </p:spPr>
        <p:txBody>
          <a:bodyPr>
            <a:normAutofit lnSpcReduction="10000"/>
          </a:bodyPr>
          <a:lstStyle/>
          <a:p>
            <a:r>
              <a:rPr lang="hu-HU" dirty="0"/>
              <a:t>Epidemiologie</a:t>
            </a:r>
          </a:p>
          <a:p>
            <a:r>
              <a:rPr lang="hu-HU" dirty="0"/>
              <a:t>Methoden</a:t>
            </a:r>
          </a:p>
          <a:p>
            <a:r>
              <a:rPr lang="hu-HU" dirty="0"/>
              <a:t>Risikofaktoren</a:t>
            </a:r>
          </a:p>
          <a:p>
            <a:r>
              <a:rPr lang="hu-HU" dirty="0"/>
              <a:t>Phasen</a:t>
            </a:r>
          </a:p>
          <a:p>
            <a:r>
              <a:rPr lang="hu-HU" dirty="0"/>
              <a:t>Protektive Faktoren</a:t>
            </a:r>
          </a:p>
          <a:p>
            <a:r>
              <a:rPr lang="hu-HU" dirty="0"/>
              <a:t>Ätiologie</a:t>
            </a:r>
          </a:p>
          <a:p>
            <a:r>
              <a:rPr lang="hu-HU" dirty="0"/>
              <a:t>Ausmaß, Hinweise, Formen</a:t>
            </a:r>
          </a:p>
          <a:p>
            <a:r>
              <a:rPr lang="hu-HU" dirty="0"/>
              <a:t>Management</a:t>
            </a:r>
          </a:p>
          <a:p>
            <a:r>
              <a:rPr lang="hu-HU" dirty="0"/>
              <a:t>Prävention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211" y="2057400"/>
            <a:ext cx="422656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5478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Epidemiologie</a:t>
            </a:r>
          </a:p>
        </p:txBody>
      </p:sp>
      <p:sp>
        <p:nvSpPr>
          <p:cNvPr id="3" name="Content Placeholder 2"/>
          <p:cNvSpPr>
            <a:spLocks noGrp="1"/>
          </p:cNvSpPr>
          <p:nvPr>
            <p:ph idx="1"/>
          </p:nvPr>
        </p:nvSpPr>
        <p:spPr>
          <a:xfrm>
            <a:off x="457200" y="1600200"/>
            <a:ext cx="8229600" cy="4648200"/>
          </a:xfrm>
          <a:ln>
            <a:solidFill>
              <a:schemeClr val="tx1"/>
            </a:solidFill>
          </a:ln>
        </p:spPr>
        <p:txBody>
          <a:bodyPr>
            <a:normAutofit lnSpcReduction="10000"/>
          </a:bodyPr>
          <a:lstStyle/>
          <a:p>
            <a:r>
              <a:rPr lang="hu-HU" dirty="0"/>
              <a:t>Suizid: </a:t>
            </a:r>
            <a:r>
              <a:rPr lang="hu-HU" b="1" dirty="0"/>
              <a:t>9,8 </a:t>
            </a:r>
            <a:r>
              <a:rPr lang="hu-HU" dirty="0"/>
              <a:t>/100.000 Einwohner/Jahr</a:t>
            </a:r>
          </a:p>
          <a:p>
            <a:r>
              <a:rPr lang="hu-HU" dirty="0"/>
              <a:t>Suizidversuch: 10x</a:t>
            </a:r>
          </a:p>
          <a:p>
            <a:r>
              <a:rPr lang="de-DE" dirty="0"/>
              <a:t>Signifikante regionale Unterschiede</a:t>
            </a:r>
            <a:r>
              <a:rPr lang="hu-HU" dirty="0"/>
              <a:t> </a:t>
            </a:r>
            <a:r>
              <a:rPr lang="hu-HU" sz="2400" dirty="0"/>
              <a:t>(Bayern!)</a:t>
            </a:r>
            <a:endParaRPr lang="hu-HU" dirty="0"/>
          </a:p>
          <a:p>
            <a:r>
              <a:rPr lang="hu-HU" dirty="0"/>
              <a:t>Nimmt mit dem Alter zu</a:t>
            </a:r>
          </a:p>
          <a:p>
            <a:r>
              <a:rPr lang="hu-HU" dirty="0"/>
              <a:t>Geschlechterparadox</a:t>
            </a:r>
          </a:p>
          <a:p>
            <a:r>
              <a:rPr lang="hu-HU" dirty="0"/>
              <a:t>Suizidrate der Ärzte</a:t>
            </a:r>
          </a:p>
          <a:p>
            <a:r>
              <a:rPr lang="hu-HU" dirty="0"/>
              <a:t>Betroffen: 6x</a:t>
            </a:r>
          </a:p>
          <a:p>
            <a:pPr lvl="1"/>
            <a:r>
              <a:rPr lang="hu-HU" sz="2200" dirty="0"/>
              <a:t>1,1%  von uns: Suizid in der Familie</a:t>
            </a:r>
          </a:p>
          <a:p>
            <a:pPr lvl="1"/>
            <a:r>
              <a:rPr lang="hu-HU" sz="2200" dirty="0"/>
              <a:t>7 % von uns: in persönlicher Bekanntschaft mit Suizidopfer </a:t>
            </a:r>
          </a:p>
        </p:txBody>
      </p:sp>
      <p:sp>
        <p:nvSpPr>
          <p:cNvPr id="4" name="TextBox 3"/>
          <p:cNvSpPr txBox="1"/>
          <p:nvPr/>
        </p:nvSpPr>
        <p:spPr>
          <a:xfrm>
            <a:off x="228600" y="6273225"/>
            <a:ext cx="8839200" cy="584775"/>
          </a:xfrm>
          <a:prstGeom prst="rect">
            <a:avLst/>
          </a:prstGeom>
          <a:noFill/>
        </p:spPr>
        <p:txBody>
          <a:bodyPr wrap="square" rtlCol="0">
            <a:spAutoFit/>
          </a:bodyPr>
          <a:lstStyle/>
          <a:p>
            <a:pPr algn="r"/>
            <a:r>
              <a:rPr lang="hu-HU" sz="1600" b="1" dirty="0"/>
              <a:t>Quelle:</a:t>
            </a:r>
            <a:r>
              <a:rPr lang="hu-HU" sz="1600" dirty="0"/>
              <a:t> Statistisches Bundesamt, WHO </a:t>
            </a:r>
            <a:r>
              <a:rPr lang="de-DE" sz="1600" dirty="0"/>
              <a:t>Nationales Suizid Präventions Programm für</a:t>
            </a:r>
            <a:r>
              <a:rPr lang="hu-HU" sz="1600" dirty="0"/>
              <a:t> </a:t>
            </a:r>
            <a:r>
              <a:rPr lang="de-DE" sz="1600" dirty="0"/>
              <a:t>Deutschland</a:t>
            </a:r>
            <a:r>
              <a:rPr lang="hu-HU" sz="1600" dirty="0"/>
              <a:t>, 2013; </a:t>
            </a:r>
            <a:r>
              <a:rPr lang="hu-HU" sz="1600" dirty="0" err="1"/>
              <a:t>Crosby</a:t>
            </a:r>
            <a:r>
              <a:rPr lang="hu-HU" sz="1600" dirty="0"/>
              <a:t> et al, 2002</a:t>
            </a:r>
          </a:p>
        </p:txBody>
      </p:sp>
    </p:spTree>
    <p:extLst>
      <p:ext uri="{BB962C8B-B14F-4D97-AF65-F5344CB8AC3E}">
        <p14:creationId xmlns:p14="http://schemas.microsoft.com/office/powerpoint/2010/main" val="4263992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9183"/>
            <a:ext cx="8839200" cy="566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03012" y="101025"/>
            <a:ext cx="4735988" cy="584775"/>
          </a:xfrm>
          <a:prstGeom prst="rect">
            <a:avLst/>
          </a:prstGeom>
          <a:noFill/>
        </p:spPr>
        <p:txBody>
          <a:bodyPr wrap="square" rtlCol="0">
            <a:spAutoFit/>
          </a:bodyPr>
          <a:lstStyle/>
          <a:p>
            <a:r>
              <a:rPr lang="hu-HU" sz="3200" dirty="0"/>
              <a:t>Epidemiologie - Suizidrate</a:t>
            </a:r>
          </a:p>
        </p:txBody>
      </p:sp>
      <p:sp>
        <p:nvSpPr>
          <p:cNvPr id="3" name="TextBox 2"/>
          <p:cNvSpPr txBox="1"/>
          <p:nvPr/>
        </p:nvSpPr>
        <p:spPr>
          <a:xfrm>
            <a:off x="4114800" y="6507632"/>
            <a:ext cx="4138697" cy="338554"/>
          </a:xfrm>
          <a:prstGeom prst="rect">
            <a:avLst/>
          </a:prstGeom>
          <a:noFill/>
        </p:spPr>
        <p:txBody>
          <a:bodyPr wrap="none" rtlCol="0">
            <a:spAutoFit/>
          </a:bodyPr>
          <a:lstStyle/>
          <a:p>
            <a:r>
              <a:rPr lang="hu-HU" sz="1600" dirty="0"/>
              <a:t>http://www.naspro.de/dl/Suizidzahlen2013.pdf</a:t>
            </a:r>
          </a:p>
        </p:txBody>
      </p:sp>
    </p:spTree>
    <p:extLst>
      <p:ext uri="{BB962C8B-B14F-4D97-AF65-F5344CB8AC3E}">
        <p14:creationId xmlns:p14="http://schemas.microsoft.com/office/powerpoint/2010/main" val="460688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533400"/>
          </a:xfrm>
        </p:spPr>
        <p:txBody>
          <a:bodyPr>
            <a:noAutofit/>
          </a:bodyPr>
          <a:lstStyle/>
          <a:p>
            <a:r>
              <a:rPr lang="hu-HU" sz="3600" dirty="0"/>
              <a:t>Epidemiologie - Alter</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79817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6488668"/>
            <a:ext cx="4138697" cy="338554"/>
          </a:xfrm>
          <a:prstGeom prst="rect">
            <a:avLst/>
          </a:prstGeom>
          <a:noFill/>
        </p:spPr>
        <p:txBody>
          <a:bodyPr wrap="none" rtlCol="0">
            <a:spAutoFit/>
          </a:bodyPr>
          <a:lstStyle/>
          <a:p>
            <a:r>
              <a:rPr lang="hu-HU" sz="1600" dirty="0"/>
              <a:t>http://www.naspro.de/dl/Suizidzahlen2013.pdf</a:t>
            </a:r>
          </a:p>
        </p:txBody>
      </p:sp>
    </p:spTree>
    <p:extLst>
      <p:ext uri="{BB962C8B-B14F-4D97-AF65-F5344CB8AC3E}">
        <p14:creationId xmlns:p14="http://schemas.microsoft.com/office/powerpoint/2010/main" val="370610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2" y="457200"/>
            <a:ext cx="9029845" cy="5754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53000" y="6488668"/>
            <a:ext cx="4138697" cy="338554"/>
          </a:xfrm>
          <a:prstGeom prst="rect">
            <a:avLst/>
          </a:prstGeom>
          <a:noFill/>
        </p:spPr>
        <p:txBody>
          <a:bodyPr wrap="none" rtlCol="0">
            <a:spAutoFit/>
          </a:bodyPr>
          <a:lstStyle/>
          <a:p>
            <a:r>
              <a:rPr lang="hu-HU" sz="1600" dirty="0"/>
              <a:t>http://www.naspro.de/dl/Suizidzahlen2013.pdf</a:t>
            </a:r>
          </a:p>
        </p:txBody>
      </p:sp>
      <p:sp>
        <p:nvSpPr>
          <p:cNvPr id="2" name="TextBox 1"/>
          <p:cNvSpPr txBox="1"/>
          <p:nvPr/>
        </p:nvSpPr>
        <p:spPr>
          <a:xfrm>
            <a:off x="2895600" y="87868"/>
            <a:ext cx="3877665" cy="523220"/>
          </a:xfrm>
          <a:prstGeom prst="rect">
            <a:avLst/>
          </a:prstGeom>
          <a:noFill/>
        </p:spPr>
        <p:txBody>
          <a:bodyPr wrap="none" rtlCol="0">
            <a:spAutoFit/>
          </a:bodyPr>
          <a:lstStyle/>
          <a:p>
            <a:r>
              <a:rPr lang="hu-HU" sz="2800" dirty="0"/>
              <a:t>Epidemiologie - Methode</a:t>
            </a:r>
            <a:endParaRPr lang="hu-HU" sz="2000" dirty="0"/>
          </a:p>
        </p:txBody>
      </p:sp>
    </p:spTree>
    <p:extLst>
      <p:ext uri="{BB962C8B-B14F-4D97-AF65-F5344CB8AC3E}">
        <p14:creationId xmlns:p14="http://schemas.microsoft.com/office/powerpoint/2010/main" val="367998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a:t>Risikofaktoren</a:t>
            </a:r>
          </a:p>
        </p:txBody>
      </p:sp>
      <p:sp>
        <p:nvSpPr>
          <p:cNvPr id="4" name="Content Placeholder 3"/>
          <p:cNvSpPr>
            <a:spLocks noGrp="1"/>
          </p:cNvSpPr>
          <p:nvPr>
            <p:ph idx="1"/>
          </p:nvPr>
        </p:nvSpPr>
        <p:spPr>
          <a:xfrm>
            <a:off x="762000" y="1524000"/>
            <a:ext cx="7162800" cy="4800600"/>
          </a:xfrm>
          <a:ln w="38100">
            <a:solidFill>
              <a:srgbClr val="FF0000"/>
            </a:solidFill>
          </a:ln>
        </p:spPr>
        <p:txBody>
          <a:bodyPr>
            <a:normAutofit/>
          </a:bodyPr>
          <a:lstStyle/>
          <a:p>
            <a:pPr marL="514350" indent="-514350">
              <a:buFont typeface="+mj-lt"/>
              <a:buAutoNum type="arabicPeriod"/>
            </a:pPr>
            <a:r>
              <a:rPr lang="hu-HU" b="1" dirty="0"/>
              <a:t>Psychische Erkrankungen</a:t>
            </a:r>
          </a:p>
          <a:p>
            <a:pPr lvl="1"/>
            <a:r>
              <a:rPr lang="hu-HU" sz="3200" b="1" dirty="0"/>
              <a:t>Depression 15-95% </a:t>
            </a:r>
          </a:p>
          <a:p>
            <a:pPr lvl="1"/>
            <a:r>
              <a:rPr lang="hu-HU" dirty="0"/>
              <a:t>Schizophrenie</a:t>
            </a:r>
          </a:p>
          <a:p>
            <a:pPr lvl="1"/>
            <a:r>
              <a:rPr lang="hu-HU" dirty="0"/>
              <a:t>Suchterkrankungen</a:t>
            </a:r>
          </a:p>
          <a:p>
            <a:pPr marL="514350" indent="-514350">
              <a:buFont typeface="+mj-lt"/>
              <a:buAutoNum type="arabicPeriod"/>
            </a:pPr>
            <a:r>
              <a:rPr lang="hu-HU" b="1" dirty="0"/>
              <a:t>Suizidversuch in der Anamnese</a:t>
            </a:r>
          </a:p>
          <a:p>
            <a:pPr marL="514350" indent="-514350">
              <a:buFont typeface="+mj-lt"/>
              <a:buAutoNum type="arabicPeriod"/>
            </a:pPr>
            <a:r>
              <a:rPr lang="hu-HU" dirty="0"/>
              <a:t>Risikosymptome</a:t>
            </a:r>
          </a:p>
          <a:p>
            <a:pPr marL="514350" indent="-514350">
              <a:buFont typeface="+mj-lt"/>
              <a:buAutoNum type="arabicPeriod"/>
            </a:pPr>
            <a:r>
              <a:rPr lang="hu-HU" dirty="0"/>
              <a:t>Soziodemographische Risiken</a:t>
            </a:r>
          </a:p>
          <a:p>
            <a:pPr marL="514350" indent="-514350">
              <a:buFont typeface="+mj-lt"/>
              <a:buAutoNum type="arabicPeriod"/>
            </a:pPr>
            <a:r>
              <a:rPr lang="hu-HU" dirty="0"/>
              <a:t>Umwelteinflüsse</a:t>
            </a:r>
          </a:p>
          <a:p>
            <a:endParaRPr lang="hu-HU" dirty="0"/>
          </a:p>
        </p:txBody>
      </p:sp>
      <p:sp>
        <p:nvSpPr>
          <p:cNvPr id="5" name="TextBox 4"/>
          <p:cNvSpPr txBox="1"/>
          <p:nvPr/>
        </p:nvSpPr>
        <p:spPr>
          <a:xfrm>
            <a:off x="7772400" y="6477000"/>
            <a:ext cx="1022139" cy="307777"/>
          </a:xfrm>
          <a:prstGeom prst="rect">
            <a:avLst/>
          </a:prstGeom>
          <a:noFill/>
        </p:spPr>
        <p:txBody>
          <a:bodyPr wrap="none" rtlCol="0">
            <a:spAutoFit/>
          </a:bodyPr>
          <a:lstStyle/>
          <a:p>
            <a:r>
              <a:rPr lang="hu-HU" sz="1400" dirty="0"/>
              <a:t>WHO, 2014</a:t>
            </a:r>
          </a:p>
        </p:txBody>
      </p:sp>
    </p:spTree>
    <p:extLst>
      <p:ext uri="{BB962C8B-B14F-4D97-AF65-F5344CB8AC3E}">
        <p14:creationId xmlns:p14="http://schemas.microsoft.com/office/powerpoint/2010/main" val="533684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uc_eng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4699"/>
            <a:ext cx="8686800" cy="657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32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84" y="1066800"/>
            <a:ext cx="8624369" cy="1935162"/>
          </a:xfrm>
        </p:spPr>
        <p:txBody>
          <a:bodyPr>
            <a:normAutofit fontScale="90000"/>
          </a:bodyPr>
          <a:lstStyle/>
          <a:p>
            <a:pPr algn="l"/>
            <a:r>
              <a:rPr lang="hu-HU" sz="3200" dirty="0"/>
              <a:t>Def: absichtliche, freiwillige, direkte Zerstörung der Körpergewebe durch die eigene Person, de sozial nicht akzeptabel und ohne suizidale Absicht ist</a:t>
            </a:r>
            <a:br>
              <a:rPr lang="hu-HU" sz="3200" dirty="0"/>
            </a:br>
            <a:r>
              <a:rPr lang="hu-HU" sz="3200" dirty="0"/>
              <a:t>					</a:t>
            </a:r>
            <a:endParaRPr lang="hu-HU" sz="2800" dirty="0"/>
          </a:p>
        </p:txBody>
      </p:sp>
      <p:sp>
        <p:nvSpPr>
          <p:cNvPr id="3" name="Content Placeholder 2"/>
          <p:cNvSpPr>
            <a:spLocks noGrp="1"/>
          </p:cNvSpPr>
          <p:nvPr>
            <p:ph idx="1"/>
          </p:nvPr>
        </p:nvSpPr>
        <p:spPr>
          <a:xfrm>
            <a:off x="215900" y="2895600"/>
            <a:ext cx="6261100" cy="3733800"/>
          </a:xfrm>
          <a:pattFill prst="pct60">
            <a:fgClr>
              <a:schemeClr val="bg1">
                <a:lumMod val="95000"/>
              </a:schemeClr>
            </a:fgClr>
            <a:bgClr>
              <a:schemeClr val="bg1"/>
            </a:bgClr>
          </a:pattFill>
          <a:ln>
            <a:solidFill>
              <a:schemeClr val="tx1"/>
            </a:solidFill>
          </a:ln>
        </p:spPr>
        <p:txBody>
          <a:bodyPr>
            <a:normAutofit lnSpcReduction="10000"/>
          </a:bodyPr>
          <a:lstStyle/>
          <a:p>
            <a:r>
              <a:rPr lang="hu-HU" sz="2800" u="sng" dirty="0"/>
              <a:t>Abzugrenzen</a:t>
            </a:r>
            <a:r>
              <a:rPr lang="hu-HU" sz="2800" dirty="0"/>
              <a:t> gegenüber: </a:t>
            </a:r>
          </a:p>
          <a:p>
            <a:pPr lvl="1"/>
            <a:r>
              <a:rPr lang="hu-HU" sz="2400" dirty="0"/>
              <a:t>Sozial akzeptierte Formen</a:t>
            </a:r>
          </a:p>
          <a:p>
            <a:pPr lvl="1"/>
            <a:r>
              <a:rPr lang="hu-HU" sz="2400" dirty="0"/>
              <a:t>Fremdverschulden</a:t>
            </a:r>
          </a:p>
          <a:p>
            <a:pPr lvl="1"/>
            <a:r>
              <a:rPr lang="hu-HU" sz="2400" dirty="0"/>
              <a:t>Indirekte Formen der SVV (Drogenkonsum)</a:t>
            </a:r>
          </a:p>
          <a:p>
            <a:r>
              <a:rPr lang="hu-HU" sz="2800" u="sng" dirty="0"/>
              <a:t>Epidem.: </a:t>
            </a:r>
          </a:p>
          <a:p>
            <a:pPr lvl="1"/>
            <a:r>
              <a:rPr lang="de-DE" sz="2400" dirty="0"/>
              <a:t>Prävalenz von ca. 2</a:t>
            </a:r>
            <a:r>
              <a:rPr lang="hu-HU" sz="2400" dirty="0"/>
              <a:t>-5 </a:t>
            </a:r>
            <a:r>
              <a:rPr lang="de-DE" sz="2400" dirty="0"/>
              <a:t>% </a:t>
            </a:r>
            <a:r>
              <a:rPr lang="hu-HU" sz="2400" dirty="0"/>
              <a:t> </a:t>
            </a:r>
            <a:r>
              <a:rPr lang="hu-HU" sz="1600" dirty="0"/>
              <a:t>(bei Jugendlichen 24,4</a:t>
            </a:r>
            <a:r>
              <a:rPr lang="de-DE" sz="1600" dirty="0"/>
              <a:t>%</a:t>
            </a:r>
            <a:r>
              <a:rPr lang="hu-HU" sz="1600" dirty="0"/>
              <a:t>)</a:t>
            </a:r>
            <a:endParaRPr lang="hu-HU" sz="2400" dirty="0"/>
          </a:p>
          <a:p>
            <a:pPr lvl="1"/>
            <a:r>
              <a:rPr lang="de-DE" sz="2400" dirty="0"/>
              <a:t>Beginn zwischen 14 und 20</a:t>
            </a:r>
            <a:r>
              <a:rPr lang="hu-HU" sz="2400" dirty="0"/>
              <a:t> , Gipfel 18-24 Lj.</a:t>
            </a:r>
          </a:p>
          <a:p>
            <a:pPr lvl="1"/>
            <a:r>
              <a:rPr lang="de-DE" sz="2400" dirty="0"/>
              <a:t>Frauen </a:t>
            </a:r>
            <a:r>
              <a:rPr lang="hu-HU" sz="2400" dirty="0"/>
              <a:t>&gt; </a:t>
            </a:r>
            <a:r>
              <a:rPr lang="de-DE" sz="2400" dirty="0"/>
              <a:t>Männer</a:t>
            </a:r>
            <a:endParaRPr lang="hu-HU" sz="2400" dirty="0"/>
          </a:p>
          <a:p>
            <a:pPr lvl="1"/>
            <a:endParaRPr lang="hu-HU" dirty="0"/>
          </a:p>
        </p:txBody>
      </p:sp>
      <p:sp>
        <p:nvSpPr>
          <p:cNvPr id="6" name="TextBox 5"/>
          <p:cNvSpPr txBox="1"/>
          <p:nvPr/>
        </p:nvSpPr>
        <p:spPr>
          <a:xfrm>
            <a:off x="4166937" y="228600"/>
            <a:ext cx="1002519" cy="707886"/>
          </a:xfrm>
          <a:prstGeom prst="rect">
            <a:avLst/>
          </a:prstGeom>
          <a:noFill/>
        </p:spPr>
        <p:txBody>
          <a:bodyPr wrap="none" rtlCol="0">
            <a:spAutoFit/>
          </a:bodyPr>
          <a:lstStyle/>
          <a:p>
            <a:r>
              <a:rPr lang="hu-HU" sz="4000" dirty="0"/>
              <a:t>SVV</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8" y="2971800"/>
            <a:ext cx="2409903" cy="361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4970" y="6549044"/>
            <a:ext cx="3949030" cy="338554"/>
          </a:xfrm>
          <a:prstGeom prst="rect">
            <a:avLst/>
          </a:prstGeom>
          <a:noFill/>
        </p:spPr>
        <p:txBody>
          <a:bodyPr wrap="none" rtlCol="0">
            <a:spAutoFit/>
          </a:bodyPr>
          <a:lstStyle/>
          <a:p>
            <a:r>
              <a:rPr lang="hu-HU" sz="1600" dirty="0"/>
              <a:t>Mehlum et al., JAACAP, 2014; 53(10):1082-91</a:t>
            </a:r>
          </a:p>
        </p:txBody>
      </p:sp>
    </p:spTree>
    <p:extLst>
      <p:ext uri="{BB962C8B-B14F-4D97-AF65-F5344CB8AC3E}">
        <p14:creationId xmlns:p14="http://schemas.microsoft.com/office/powerpoint/2010/main" val="3652561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fontScale="90000"/>
          </a:bodyPr>
          <a:lstStyle/>
          <a:p>
            <a:r>
              <a:rPr lang="hu-HU" dirty="0"/>
              <a:t>Risikosymptome bei depressiven Patienten</a:t>
            </a:r>
          </a:p>
        </p:txBody>
      </p:sp>
      <p:sp>
        <p:nvSpPr>
          <p:cNvPr id="4" name="Content Placeholder 3"/>
          <p:cNvSpPr>
            <a:spLocks noGrp="1"/>
          </p:cNvSpPr>
          <p:nvPr>
            <p:ph idx="1"/>
          </p:nvPr>
        </p:nvSpPr>
        <p:spPr>
          <a:xfrm>
            <a:off x="457200" y="1874837"/>
            <a:ext cx="8001000" cy="4525963"/>
          </a:xfrm>
          <a:ln w="57150">
            <a:solidFill>
              <a:srgbClr val="FF0000"/>
            </a:solidFill>
          </a:ln>
        </p:spPr>
        <p:txBody>
          <a:bodyPr/>
          <a:lstStyle/>
          <a:p>
            <a:r>
              <a:rPr lang="hu-HU" dirty="0"/>
              <a:t>Verzweiflung</a:t>
            </a:r>
          </a:p>
          <a:p>
            <a:r>
              <a:rPr lang="hu-HU" b="1" dirty="0"/>
              <a:t>Hoffnungslosigkeit</a:t>
            </a:r>
          </a:p>
          <a:p>
            <a:r>
              <a:rPr lang="hu-HU" dirty="0"/>
              <a:t>Angst, Panik</a:t>
            </a:r>
          </a:p>
          <a:p>
            <a:r>
              <a:rPr lang="hu-HU" dirty="0"/>
              <a:t>Impulsivit</a:t>
            </a:r>
            <a:r>
              <a:rPr lang="de-DE" dirty="0"/>
              <a:t>ä</a:t>
            </a:r>
            <a:r>
              <a:rPr lang="hu-HU" dirty="0"/>
              <a:t>t</a:t>
            </a:r>
          </a:p>
          <a:p>
            <a:r>
              <a:rPr lang="hu-HU" dirty="0"/>
              <a:t>Vorbereitungshandlung/-plan für Suizid</a:t>
            </a:r>
          </a:p>
          <a:p>
            <a:r>
              <a:rPr lang="hu-HU" dirty="0"/>
              <a:t>Station</a:t>
            </a:r>
            <a:r>
              <a:rPr lang="de-DE" dirty="0"/>
              <a:t>ä</a:t>
            </a:r>
            <a:r>
              <a:rPr lang="hu-HU" dirty="0"/>
              <a:t>re Behandlung wegen Depression</a:t>
            </a:r>
          </a:p>
          <a:p>
            <a:r>
              <a:rPr lang="hu-HU" dirty="0"/>
              <a:t>Psychotische Merkmale</a:t>
            </a:r>
          </a:p>
          <a:p>
            <a:pPr marL="0" indent="0">
              <a:buNone/>
            </a:pPr>
            <a:endParaRPr lang="hu-HU" dirty="0"/>
          </a:p>
        </p:txBody>
      </p:sp>
      <p:sp>
        <p:nvSpPr>
          <p:cNvPr id="5" name="TextBox 4"/>
          <p:cNvSpPr txBox="1"/>
          <p:nvPr/>
        </p:nvSpPr>
        <p:spPr>
          <a:xfrm>
            <a:off x="6514729" y="6477000"/>
            <a:ext cx="2553071" cy="369332"/>
          </a:xfrm>
          <a:prstGeom prst="rect">
            <a:avLst/>
          </a:prstGeom>
          <a:noFill/>
        </p:spPr>
        <p:txBody>
          <a:bodyPr wrap="none" rtlCol="0">
            <a:spAutoFit/>
          </a:bodyPr>
          <a:lstStyle/>
          <a:p>
            <a:r>
              <a:rPr lang="en-US" altLang="hu-HU" dirty="0"/>
              <a:t>Coryell, Young et al, 2005</a:t>
            </a:r>
            <a:endParaRPr lang="hu-HU" dirty="0"/>
          </a:p>
        </p:txBody>
      </p:sp>
    </p:spTree>
    <p:extLst>
      <p:ext uri="{BB962C8B-B14F-4D97-AF65-F5344CB8AC3E}">
        <p14:creationId xmlns:p14="http://schemas.microsoft.com/office/powerpoint/2010/main" val="1271935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hu-HU" dirty="0"/>
              <a:t>Soziodemographische Risikofaktoren</a:t>
            </a:r>
          </a:p>
        </p:txBody>
      </p:sp>
      <p:sp>
        <p:nvSpPr>
          <p:cNvPr id="4" name="Content Placeholder 3"/>
          <p:cNvSpPr>
            <a:spLocks noGrp="1"/>
          </p:cNvSpPr>
          <p:nvPr>
            <p:ph idx="1"/>
          </p:nvPr>
        </p:nvSpPr>
        <p:spPr>
          <a:xfrm>
            <a:off x="685800" y="1600200"/>
            <a:ext cx="7911242" cy="4572000"/>
          </a:xfrm>
          <a:ln w="38100">
            <a:solidFill>
              <a:srgbClr val="FF0000"/>
            </a:solidFill>
          </a:ln>
        </p:spPr>
        <p:txBody>
          <a:bodyPr>
            <a:normAutofit/>
          </a:bodyPr>
          <a:lstStyle/>
          <a:p>
            <a:r>
              <a:rPr lang="hu-HU" dirty="0"/>
              <a:t>M</a:t>
            </a:r>
            <a:r>
              <a:rPr lang="de-DE" dirty="0"/>
              <a:t>ä</a:t>
            </a:r>
            <a:r>
              <a:rPr lang="hu-HU" dirty="0"/>
              <a:t>nnlich</a:t>
            </a:r>
          </a:p>
          <a:p>
            <a:r>
              <a:rPr lang="hu-HU" dirty="0"/>
              <a:t>&gt;65 J</a:t>
            </a:r>
          </a:p>
          <a:p>
            <a:r>
              <a:rPr lang="hu-HU" dirty="0"/>
              <a:t>weiß</a:t>
            </a:r>
          </a:p>
          <a:p>
            <a:r>
              <a:rPr lang="hu-HU" dirty="0"/>
              <a:t>Getrennt/geschieden/verwitwet</a:t>
            </a:r>
          </a:p>
          <a:p>
            <a:r>
              <a:rPr lang="hu-HU" dirty="0"/>
              <a:t>Allein wohnend</a:t>
            </a:r>
          </a:p>
          <a:p>
            <a:r>
              <a:rPr lang="hu-HU" dirty="0"/>
              <a:t>Arbeitslos / in Rente</a:t>
            </a:r>
          </a:p>
          <a:p>
            <a:r>
              <a:rPr lang="hu-HU" dirty="0"/>
              <a:t>Beruf in der Krankenversorgung</a:t>
            </a:r>
          </a:p>
          <a:p>
            <a:endParaRPr lang="hu-HU" dirty="0"/>
          </a:p>
        </p:txBody>
      </p:sp>
      <p:sp>
        <p:nvSpPr>
          <p:cNvPr id="5" name="TextBox 4"/>
          <p:cNvSpPr txBox="1"/>
          <p:nvPr/>
        </p:nvSpPr>
        <p:spPr>
          <a:xfrm>
            <a:off x="7669084" y="6477000"/>
            <a:ext cx="1398716" cy="338554"/>
          </a:xfrm>
          <a:prstGeom prst="rect">
            <a:avLst/>
          </a:prstGeom>
          <a:noFill/>
        </p:spPr>
        <p:txBody>
          <a:bodyPr wrap="none" rtlCol="0">
            <a:spAutoFit/>
          </a:bodyPr>
          <a:lstStyle/>
          <a:p>
            <a:r>
              <a:rPr lang="en-US" altLang="hu-HU" sz="1600"/>
              <a:t>Qin et </a:t>
            </a:r>
            <a:r>
              <a:rPr lang="en-US" altLang="hu-HU" sz="1600" dirty="0"/>
              <a:t>a</a:t>
            </a:r>
            <a:r>
              <a:rPr lang="hu-HU" altLang="hu-HU" sz="1600" dirty="0"/>
              <a:t>l, </a:t>
            </a:r>
            <a:r>
              <a:rPr lang="en-US" altLang="hu-HU" sz="1600" dirty="0"/>
              <a:t>2003</a:t>
            </a:r>
          </a:p>
        </p:txBody>
      </p:sp>
    </p:spTree>
    <p:extLst>
      <p:ext uri="{BB962C8B-B14F-4D97-AF65-F5344CB8AC3E}">
        <p14:creationId xmlns:p14="http://schemas.microsoft.com/office/powerpoint/2010/main" val="560941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a:t>Umwelteinflüsse</a:t>
            </a:r>
          </a:p>
        </p:txBody>
      </p:sp>
      <p:sp>
        <p:nvSpPr>
          <p:cNvPr id="4" name="Content Placeholder 3"/>
          <p:cNvSpPr>
            <a:spLocks noGrp="1"/>
          </p:cNvSpPr>
          <p:nvPr>
            <p:ph idx="1"/>
          </p:nvPr>
        </p:nvSpPr>
        <p:spPr>
          <a:xfrm>
            <a:off x="685800" y="1524000"/>
            <a:ext cx="8229600" cy="2676498"/>
          </a:xfrm>
          <a:ln w="38100">
            <a:solidFill>
              <a:srgbClr val="FF0000"/>
            </a:solidFill>
          </a:ln>
        </p:spPr>
        <p:txBody>
          <a:bodyPr/>
          <a:lstStyle/>
          <a:p>
            <a:r>
              <a:rPr lang="de-DE" dirty="0"/>
              <a:t>Verfügbarkeit von Suizidmethoden</a:t>
            </a:r>
            <a:endParaRPr lang="hu-HU" dirty="0"/>
          </a:p>
          <a:p>
            <a:r>
              <a:rPr lang="hu-HU" dirty="0"/>
              <a:t>Nachahmer-Suizide </a:t>
            </a:r>
            <a:r>
              <a:rPr lang="hu-HU" sz="2800" dirty="0"/>
              <a:t>(„imitative suicide”, Werther-Effekt)</a:t>
            </a:r>
          </a:p>
          <a:p>
            <a:r>
              <a:rPr lang="hu-HU" dirty="0"/>
              <a:t>Rolle der </a:t>
            </a:r>
            <a:r>
              <a:rPr lang="hu-HU" sz="3200" dirty="0"/>
              <a:t>Medien, angemessene Berichterstattung</a:t>
            </a:r>
          </a:p>
          <a:p>
            <a:endParaRPr lang="hu-HU" sz="3200" dirty="0"/>
          </a:p>
          <a:p>
            <a:endParaRPr lang="hu-HU" sz="3200" dirty="0"/>
          </a:p>
          <a:p>
            <a:endParaRPr lang="hu-HU" sz="32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276698"/>
            <a:ext cx="4219576" cy="237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131114"/>
            <a:ext cx="3913764" cy="369332"/>
          </a:xfrm>
          <a:prstGeom prst="rect">
            <a:avLst/>
          </a:prstGeom>
          <a:noFill/>
        </p:spPr>
        <p:txBody>
          <a:bodyPr wrap="none" rtlCol="0">
            <a:spAutoFit/>
          </a:bodyPr>
          <a:lstStyle/>
          <a:p>
            <a:r>
              <a:rPr lang="hu-HU" dirty="0"/>
              <a:t>http://www.imdb.com/title/tt1837492/</a:t>
            </a:r>
          </a:p>
        </p:txBody>
      </p:sp>
    </p:spTree>
    <p:extLst>
      <p:ext uri="{BB962C8B-B14F-4D97-AF65-F5344CB8AC3E}">
        <p14:creationId xmlns:p14="http://schemas.microsoft.com/office/powerpoint/2010/main" val="80178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8" t="10493" r="4352" b="2374"/>
          <a:stretch/>
        </p:blipFill>
        <p:spPr bwMode="auto">
          <a:xfrm>
            <a:off x="654600" y="457200"/>
            <a:ext cx="7956000" cy="597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583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Protektive Faktoren für Suizid</a:t>
            </a:r>
          </a:p>
        </p:txBody>
      </p:sp>
      <p:sp>
        <p:nvSpPr>
          <p:cNvPr id="4" name="Content Placeholder 3"/>
          <p:cNvSpPr>
            <a:spLocks noGrp="1"/>
          </p:cNvSpPr>
          <p:nvPr>
            <p:ph idx="1"/>
          </p:nvPr>
        </p:nvSpPr>
        <p:spPr>
          <a:xfrm>
            <a:off x="533400" y="1722437"/>
            <a:ext cx="8229600" cy="4525963"/>
          </a:xfrm>
          <a:ln w="38100">
            <a:solidFill>
              <a:srgbClr val="92D050"/>
            </a:solidFill>
          </a:ln>
        </p:spPr>
        <p:txBody>
          <a:bodyPr>
            <a:normAutofit lnSpcReduction="10000"/>
          </a:bodyPr>
          <a:lstStyle/>
          <a:p>
            <a:r>
              <a:rPr lang="hu-HU" dirty="0"/>
              <a:t>Kind in der Familie</a:t>
            </a:r>
          </a:p>
          <a:p>
            <a:r>
              <a:rPr lang="hu-HU" dirty="0"/>
              <a:t>Leben in Familie</a:t>
            </a:r>
          </a:p>
          <a:p>
            <a:r>
              <a:rPr lang="hu-HU" dirty="0"/>
              <a:t>Schwangerschaft</a:t>
            </a:r>
          </a:p>
          <a:p>
            <a:r>
              <a:rPr lang="hu-HU" dirty="0"/>
              <a:t>Religiöser</a:t>
            </a:r>
          </a:p>
          <a:p>
            <a:r>
              <a:rPr lang="hu-HU" dirty="0"/>
              <a:t>Erhaltene Realitätsfunktionen</a:t>
            </a:r>
          </a:p>
          <a:p>
            <a:r>
              <a:rPr lang="hu-HU" dirty="0"/>
              <a:t>Effektive Bewältigungsstrategien</a:t>
            </a:r>
          </a:p>
          <a:p>
            <a:r>
              <a:rPr lang="hu-HU" dirty="0" err="1"/>
              <a:t>Unterstützende</a:t>
            </a:r>
            <a:r>
              <a:rPr lang="hu-HU" dirty="0"/>
              <a:t> soziale Umwelt</a:t>
            </a:r>
          </a:p>
          <a:p>
            <a:r>
              <a:rPr lang="hu-HU" dirty="0"/>
              <a:t>Therapeutische Beziehung</a:t>
            </a:r>
          </a:p>
          <a:p>
            <a:endParaRPr lang="hu-HU" dirty="0"/>
          </a:p>
        </p:txBody>
      </p:sp>
    </p:spTree>
    <p:extLst>
      <p:ext uri="{BB962C8B-B14F-4D97-AF65-F5344CB8AC3E}">
        <p14:creationId xmlns:p14="http://schemas.microsoft.com/office/powerpoint/2010/main" val="65623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a:t>Tanjas Risiko- und Protektive Faktoren</a:t>
            </a:r>
            <a:br>
              <a:rPr lang="hu-HU" dirty="0"/>
            </a:br>
            <a:r>
              <a:rPr lang="hu-HU" sz="3600" dirty="0"/>
              <a:t>in der Bilanz</a:t>
            </a:r>
            <a:endParaRPr lang="hu-HU" dirty="0"/>
          </a:p>
        </p:txBody>
      </p:sp>
      <p:sp>
        <p:nvSpPr>
          <p:cNvPr id="4" name="Content Placeholder 3"/>
          <p:cNvSpPr>
            <a:spLocks noGrp="1"/>
          </p:cNvSpPr>
          <p:nvPr>
            <p:ph sz="half" idx="1"/>
          </p:nvPr>
        </p:nvSpPr>
        <p:spPr>
          <a:xfrm>
            <a:off x="457200" y="1600200"/>
            <a:ext cx="4038600" cy="4953000"/>
          </a:xfrm>
          <a:ln w="38100">
            <a:solidFill>
              <a:srgbClr val="FF0000"/>
            </a:solidFill>
          </a:ln>
        </p:spPr>
        <p:txBody>
          <a:bodyPr>
            <a:normAutofit fontScale="92500" lnSpcReduction="10000"/>
          </a:bodyPr>
          <a:lstStyle/>
          <a:p>
            <a:r>
              <a:rPr lang="hu-HU" dirty="0"/>
              <a:t>Depression</a:t>
            </a:r>
          </a:p>
          <a:p>
            <a:r>
              <a:rPr lang="hu-HU" dirty="0"/>
              <a:t>Risikosymptome:</a:t>
            </a:r>
          </a:p>
          <a:p>
            <a:pPr lvl="1"/>
            <a:r>
              <a:rPr lang="hu-HU" dirty="0"/>
              <a:t>Hoffnungslosigkeit</a:t>
            </a:r>
          </a:p>
          <a:p>
            <a:pPr lvl="1"/>
            <a:r>
              <a:rPr lang="hu-HU" dirty="0"/>
              <a:t>Impulsivität (?)</a:t>
            </a:r>
          </a:p>
          <a:p>
            <a:r>
              <a:rPr lang="hu-HU" dirty="0"/>
              <a:t>Verfügbarkeit von Suizidmethoden</a:t>
            </a:r>
          </a:p>
          <a:p>
            <a:r>
              <a:rPr lang="hu-HU" dirty="0"/>
              <a:t>Negative Lebensereignisse:</a:t>
            </a:r>
          </a:p>
          <a:p>
            <a:pPr lvl="1"/>
            <a:r>
              <a:rPr lang="hu-HU" dirty="0"/>
              <a:t>Mobbing </a:t>
            </a:r>
          </a:p>
          <a:p>
            <a:pPr lvl="1"/>
            <a:r>
              <a:rPr lang="hu-HU" dirty="0"/>
              <a:t>Finanzielle Probleme</a:t>
            </a:r>
          </a:p>
          <a:p>
            <a:pPr lvl="1"/>
            <a:r>
              <a:rPr lang="hu-HU" dirty="0"/>
              <a:t>Fehlgeburt</a:t>
            </a:r>
          </a:p>
          <a:p>
            <a:pPr lvl="1"/>
            <a:r>
              <a:rPr lang="hu-HU" dirty="0"/>
              <a:t>Trennung</a:t>
            </a:r>
          </a:p>
        </p:txBody>
      </p:sp>
      <p:sp>
        <p:nvSpPr>
          <p:cNvPr id="5" name="Content Placeholder 4"/>
          <p:cNvSpPr>
            <a:spLocks noGrp="1"/>
          </p:cNvSpPr>
          <p:nvPr>
            <p:ph sz="half" idx="2"/>
          </p:nvPr>
        </p:nvSpPr>
        <p:spPr>
          <a:xfrm>
            <a:off x="4724400" y="2438400"/>
            <a:ext cx="4038600" cy="3048000"/>
          </a:xfrm>
          <a:ln w="38100">
            <a:solidFill>
              <a:srgbClr val="92D050"/>
            </a:solidFill>
          </a:ln>
        </p:spPr>
        <p:txBody>
          <a:bodyPr>
            <a:normAutofit fontScale="92500" lnSpcReduction="10000"/>
          </a:bodyPr>
          <a:lstStyle/>
          <a:p>
            <a:r>
              <a:rPr lang="hu-HU" dirty="0"/>
              <a:t>Erhaltene Realitätsfunktionen</a:t>
            </a:r>
          </a:p>
          <a:p>
            <a:r>
              <a:rPr lang="hu-HU" dirty="0"/>
              <a:t>Unterstützende soziale Umwelt</a:t>
            </a:r>
          </a:p>
          <a:p>
            <a:r>
              <a:rPr lang="hu-HU" dirty="0"/>
              <a:t>Therapeutische Beziehung (?)</a:t>
            </a:r>
          </a:p>
          <a:p>
            <a:endParaRPr lang="hu-HU" dirty="0"/>
          </a:p>
          <a:p>
            <a:endParaRPr lang="hu-HU" dirty="0"/>
          </a:p>
        </p:txBody>
      </p:sp>
    </p:spTree>
    <p:extLst>
      <p:ext uri="{BB962C8B-B14F-4D97-AF65-F5344CB8AC3E}">
        <p14:creationId xmlns:p14="http://schemas.microsoft.com/office/powerpoint/2010/main" val="1618581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72842"/>
            <a:ext cx="4724400" cy="6785158"/>
          </a:xfrm>
          <a:ln>
            <a:solidFill>
              <a:schemeClr val="accent2"/>
            </a:solidFill>
          </a:ln>
        </p:spPr>
      </p:pic>
    </p:spTree>
    <p:extLst>
      <p:ext uri="{BB962C8B-B14F-4D97-AF65-F5344CB8AC3E}">
        <p14:creationId xmlns:p14="http://schemas.microsoft.com/office/powerpoint/2010/main" val="2571019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Ätiologie</a:t>
            </a:r>
          </a:p>
        </p:txBody>
      </p:sp>
      <p:sp>
        <p:nvSpPr>
          <p:cNvPr id="4" name="Content Placeholder 2"/>
          <p:cNvSpPr>
            <a:spLocks noGrp="1"/>
          </p:cNvSpPr>
          <p:nvPr>
            <p:ph idx="1"/>
          </p:nvPr>
        </p:nvSpPr>
        <p:spPr>
          <a:xfrm>
            <a:off x="457200" y="1447800"/>
            <a:ext cx="8229600" cy="4953000"/>
          </a:xfrm>
          <a:ln>
            <a:solidFill>
              <a:schemeClr val="tx1"/>
            </a:solidFill>
          </a:ln>
        </p:spPr>
        <p:txBody>
          <a:bodyPr>
            <a:normAutofit/>
          </a:bodyPr>
          <a:lstStyle/>
          <a:p>
            <a:r>
              <a:rPr lang="hu-HU" sz="3600" dirty="0"/>
              <a:t>Genetische Bedingung</a:t>
            </a:r>
          </a:p>
          <a:p>
            <a:pPr lvl="1"/>
            <a:r>
              <a:rPr lang="hu-HU" sz="3200" dirty="0"/>
              <a:t>SERT, TPH </a:t>
            </a:r>
            <a:r>
              <a:rPr lang="hu-HU" sz="3200" dirty="0" err="1"/>
              <a:t>Polimorphismus</a:t>
            </a:r>
            <a:r>
              <a:rPr lang="hu-HU" sz="3200" dirty="0"/>
              <a:t> </a:t>
            </a:r>
          </a:p>
          <a:p>
            <a:r>
              <a:rPr lang="hu-HU" sz="4000" dirty="0"/>
              <a:t>Neurobiologische Faktoren</a:t>
            </a:r>
          </a:p>
          <a:p>
            <a:pPr lvl="1"/>
            <a:r>
              <a:rPr lang="de-DE" sz="3600" dirty="0"/>
              <a:t>Störungen im serotonergen</a:t>
            </a:r>
            <a:r>
              <a:rPr lang="hu-HU" sz="3600" dirty="0"/>
              <a:t> und</a:t>
            </a:r>
            <a:r>
              <a:rPr lang="de-DE" sz="3600" dirty="0"/>
              <a:t> </a:t>
            </a:r>
            <a:r>
              <a:rPr lang="hu-HU" sz="3600" dirty="0"/>
              <a:t>Noradrenergen </a:t>
            </a:r>
            <a:r>
              <a:rPr lang="de-DE" sz="3600" dirty="0"/>
              <a:t>System</a:t>
            </a:r>
            <a:endParaRPr lang="hu-HU" sz="3600" dirty="0"/>
          </a:p>
          <a:p>
            <a:pPr lvl="1"/>
            <a:r>
              <a:rPr lang="hu-HU" sz="3600" dirty="0"/>
              <a:t>Hyperaktivität der HPA </a:t>
            </a:r>
            <a:r>
              <a:rPr lang="hu-HU" sz="3600" dirty="0" err="1"/>
              <a:t>Achse</a:t>
            </a:r>
            <a:endParaRPr lang="hu-HU" sz="3200" dirty="0"/>
          </a:p>
          <a:p>
            <a:r>
              <a:rPr lang="hu-HU" sz="3600" dirty="0"/>
              <a:t>Psychosoziale Faktoren</a:t>
            </a:r>
          </a:p>
        </p:txBody>
      </p:sp>
    </p:spTree>
    <p:extLst>
      <p:ext uri="{BB962C8B-B14F-4D97-AF65-F5344CB8AC3E}">
        <p14:creationId xmlns:p14="http://schemas.microsoft.com/office/powerpoint/2010/main" val="1516923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904875"/>
          </a:xfrm>
        </p:spPr>
        <p:txBody>
          <a:bodyPr>
            <a:normAutofit/>
          </a:bodyPr>
          <a:lstStyle/>
          <a:p>
            <a:pPr eaLnBrk="1" hangingPunct="1"/>
            <a:r>
              <a:rPr lang="hu-HU" altLang="hu-HU" sz="2600" dirty="0">
                <a:latin typeface="Tahoma" pitchFamily="34" charset="0"/>
              </a:rPr>
              <a:t>Suizidrisiko Modelle</a:t>
            </a:r>
            <a:br>
              <a:rPr lang="hu-HU" altLang="hu-HU" sz="2600" dirty="0">
                <a:latin typeface="Tahoma" pitchFamily="34" charset="0"/>
              </a:rPr>
            </a:br>
            <a:r>
              <a:rPr lang="hu-HU" altLang="hu-HU" sz="1200" dirty="0">
                <a:latin typeface="Tahoma" pitchFamily="34" charset="0"/>
              </a:rPr>
              <a:t>Lutz, Mechawar, Turecki, </a:t>
            </a:r>
            <a:r>
              <a:rPr lang="pl-PL" altLang="hu-HU" sz="1200" dirty="0">
                <a:latin typeface="Tahoma" pitchFamily="34" charset="0"/>
              </a:rPr>
              <a:t>Molecular Psychiatry (2017) 00, 1–18</a:t>
            </a:r>
            <a:endParaRPr lang="hu-HU" altLang="hu-HU" sz="1200" dirty="0">
              <a:latin typeface="Tahoma" pitchFamily="34" charset="0"/>
            </a:endParaRPr>
          </a:p>
        </p:txBody>
      </p:sp>
      <p:pic>
        <p:nvPicPr>
          <p:cNvPr id="3075"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4521"/>
            <a:ext cx="8828088"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00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9077"/>
            <a:ext cx="9159421" cy="435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533400"/>
            <a:ext cx="7953075" cy="461665"/>
          </a:xfrm>
          <a:prstGeom prst="rect">
            <a:avLst/>
          </a:prstGeom>
          <a:noFill/>
        </p:spPr>
        <p:txBody>
          <a:bodyPr wrap="none" rtlCol="0">
            <a:spAutoFit/>
          </a:bodyPr>
          <a:lstStyle/>
          <a:p>
            <a:r>
              <a:rPr lang="hu-HU" sz="2400" b="1" dirty="0"/>
              <a:t>Integratives motivational-volitionales Model von Suizidalität </a:t>
            </a:r>
          </a:p>
        </p:txBody>
      </p:sp>
    </p:spTree>
    <p:extLst>
      <p:ext uri="{BB962C8B-B14F-4D97-AF65-F5344CB8AC3E}">
        <p14:creationId xmlns:p14="http://schemas.microsoft.com/office/powerpoint/2010/main" val="206422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57199"/>
            <a:ext cx="5877209"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0" y="6410980"/>
            <a:ext cx="4610583" cy="338554"/>
          </a:xfrm>
          <a:prstGeom prst="rect">
            <a:avLst/>
          </a:prstGeom>
          <a:noFill/>
        </p:spPr>
        <p:txBody>
          <a:bodyPr wrap="square" rtlCol="0">
            <a:spAutoFit/>
          </a:bodyPr>
          <a:lstStyle/>
          <a:p>
            <a:r>
              <a:rPr lang="hu-HU" sz="1600" dirty="0"/>
              <a:t>Nock et al, </a:t>
            </a:r>
            <a:r>
              <a:rPr lang="hu-HU" sz="1600" i="1" dirty="0"/>
              <a:t>JAMA Psychiatry. 2013;70(3):300-310.</a:t>
            </a:r>
            <a:endParaRPr lang="hu-HU" sz="1600" dirty="0"/>
          </a:p>
        </p:txBody>
      </p:sp>
      <p:cxnSp>
        <p:nvCxnSpPr>
          <p:cNvPr id="4" name="Straight Connector 3"/>
          <p:cNvCxnSpPr/>
          <p:nvPr/>
        </p:nvCxnSpPr>
        <p:spPr>
          <a:xfrm flipV="1">
            <a:off x="4457700" y="838200"/>
            <a:ext cx="76200" cy="45338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324350" y="5234968"/>
            <a:ext cx="342900" cy="370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 name="Straight Connector 7"/>
          <p:cNvCxnSpPr/>
          <p:nvPr/>
        </p:nvCxnSpPr>
        <p:spPr>
          <a:xfrm>
            <a:off x="1295400" y="6402015"/>
            <a:ext cx="3162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34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hu-HU" sz="4000" dirty="0"/>
              <a:t>Ausmaß der Suizidideation: </a:t>
            </a:r>
          </a:p>
        </p:txBody>
      </p:sp>
      <p:sp>
        <p:nvSpPr>
          <p:cNvPr id="6" name="Content Placeholder 5"/>
          <p:cNvSpPr>
            <a:spLocks noGrp="1"/>
          </p:cNvSpPr>
          <p:nvPr>
            <p:ph sz="half" idx="1"/>
          </p:nvPr>
        </p:nvSpPr>
        <p:spPr>
          <a:xfrm>
            <a:off x="419100" y="2948781"/>
            <a:ext cx="7848600" cy="609600"/>
          </a:xfrm>
        </p:spPr>
        <p:txBody>
          <a:bodyPr>
            <a:normAutofit fontScale="62500" lnSpcReduction="20000"/>
          </a:bodyPr>
          <a:lstStyle/>
          <a:p>
            <a:pPr marL="0" indent="0">
              <a:buNone/>
            </a:pPr>
            <a:r>
              <a:rPr lang="hu-HU" sz="6300" dirty="0">
                <a:latin typeface="+mj-lt"/>
              </a:rPr>
              <a:t>Hinweise auf Todesabsicht:</a:t>
            </a:r>
          </a:p>
          <a:p>
            <a:endParaRPr lang="hu-HU" dirty="0"/>
          </a:p>
        </p:txBody>
      </p:sp>
      <p:sp>
        <p:nvSpPr>
          <p:cNvPr id="8" name="Title 1"/>
          <p:cNvSpPr txBox="1">
            <a:spLocks/>
          </p:cNvSpPr>
          <p:nvPr/>
        </p:nvSpPr>
        <p:spPr>
          <a:xfrm>
            <a:off x="609600" y="2743200"/>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u-HU" dirty="0"/>
          </a:p>
        </p:txBody>
      </p:sp>
      <p:sp>
        <p:nvSpPr>
          <p:cNvPr id="10" name="TextBox 9"/>
          <p:cNvSpPr txBox="1"/>
          <p:nvPr/>
        </p:nvSpPr>
        <p:spPr>
          <a:xfrm>
            <a:off x="381000" y="1371600"/>
            <a:ext cx="8458200" cy="1200329"/>
          </a:xfrm>
          <a:prstGeom prst="rect">
            <a:avLst/>
          </a:prstGeom>
          <a:noFill/>
          <a:ln>
            <a:solidFill>
              <a:schemeClr val="tx1"/>
            </a:solidFill>
          </a:ln>
        </p:spPr>
        <p:txBody>
          <a:bodyPr wrap="square" rtlCol="0">
            <a:spAutoFit/>
          </a:bodyPr>
          <a:lstStyle/>
          <a:p>
            <a:pPr>
              <a:defRPr/>
            </a:pPr>
            <a:r>
              <a:rPr lang="hu-HU" sz="2400" dirty="0" err="1"/>
              <a:t>Todesgendanken</a:t>
            </a:r>
            <a:r>
              <a:rPr lang="hu-HU" sz="2400" dirty="0"/>
              <a:t> -&gt; Gedanken an </a:t>
            </a:r>
            <a:r>
              <a:rPr lang="hu-HU" sz="2400" dirty="0" err="1"/>
              <a:t>eigenen</a:t>
            </a:r>
            <a:r>
              <a:rPr lang="hu-HU" sz="2400" dirty="0"/>
              <a:t> </a:t>
            </a:r>
            <a:r>
              <a:rPr lang="hu-HU" sz="2400" dirty="0" err="1"/>
              <a:t>Tod</a:t>
            </a:r>
            <a:r>
              <a:rPr lang="hu-HU" sz="2400" dirty="0"/>
              <a:t> -&gt; Todeswunsch</a:t>
            </a:r>
          </a:p>
          <a:p>
            <a:pPr>
              <a:defRPr/>
            </a:pPr>
            <a:r>
              <a:rPr lang="hu-HU" sz="2400" dirty="0"/>
              <a:t>-&gt; </a:t>
            </a:r>
            <a:r>
              <a:rPr lang="hu-HU" sz="2400" dirty="0" err="1"/>
              <a:t>Suizidgedanken</a:t>
            </a:r>
            <a:r>
              <a:rPr lang="hu-HU" sz="2400" dirty="0"/>
              <a:t> -&gt; </a:t>
            </a:r>
            <a:r>
              <a:rPr lang="hu-HU" sz="2400" dirty="0" err="1"/>
              <a:t>Suizidvorstellung</a:t>
            </a:r>
            <a:r>
              <a:rPr lang="hu-HU" sz="2400" dirty="0"/>
              <a:t> -&gt; </a:t>
            </a:r>
            <a:r>
              <a:rPr lang="hu-HU" sz="2400" dirty="0" err="1"/>
              <a:t>Suizididee</a:t>
            </a:r>
            <a:r>
              <a:rPr lang="hu-HU" sz="2400" dirty="0"/>
              <a:t> -&gt; </a:t>
            </a:r>
            <a:r>
              <a:rPr lang="hu-HU" sz="2400" dirty="0" err="1"/>
              <a:t>Suizidplan</a:t>
            </a:r>
            <a:endParaRPr lang="hu-HU" sz="2400" dirty="0"/>
          </a:p>
          <a:p>
            <a:pPr>
              <a:defRPr/>
            </a:pPr>
            <a:r>
              <a:rPr lang="hu-HU" sz="2400" dirty="0"/>
              <a:t>-&gt; </a:t>
            </a:r>
            <a:r>
              <a:rPr lang="hu-HU" sz="2400" dirty="0" err="1"/>
              <a:t>Vorbereitung</a:t>
            </a:r>
            <a:r>
              <a:rPr lang="hu-HU" sz="2400" dirty="0"/>
              <a:t> -&gt; </a:t>
            </a:r>
            <a:r>
              <a:rPr lang="hu-HU" sz="2400" dirty="0" err="1"/>
              <a:t>Versuch</a:t>
            </a:r>
            <a:endParaRPr lang="hu-HU" sz="2400" dirty="0"/>
          </a:p>
        </p:txBody>
      </p:sp>
      <p:sp>
        <p:nvSpPr>
          <p:cNvPr id="11" name="TextBox 10"/>
          <p:cNvSpPr txBox="1"/>
          <p:nvPr/>
        </p:nvSpPr>
        <p:spPr>
          <a:xfrm>
            <a:off x="381000" y="3552784"/>
            <a:ext cx="8458200" cy="3046988"/>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de-DE" sz="2400" b="1" dirty="0"/>
              <a:t>Wahl eines Zeitpunkts mit geringer</a:t>
            </a:r>
            <a:r>
              <a:rPr lang="hu-HU" sz="2400" b="1" dirty="0"/>
              <a:t> </a:t>
            </a:r>
            <a:r>
              <a:rPr lang="de-DE" sz="2400" b="1" dirty="0"/>
              <a:t>Entdeck</a:t>
            </a:r>
            <a:r>
              <a:rPr lang="hu-HU" sz="2400" b="1" dirty="0"/>
              <a:t>ung</a:t>
            </a:r>
            <a:r>
              <a:rPr lang="de-DE" sz="2400" b="1" dirty="0"/>
              <a:t>swahrscheinlichkeit</a:t>
            </a:r>
          </a:p>
          <a:p>
            <a:pPr marL="342900" indent="-342900">
              <a:buFont typeface="Arial" panose="020B0604020202020204" pitchFamily="34" charset="0"/>
              <a:buChar char="•"/>
            </a:pPr>
            <a:r>
              <a:rPr lang="de-DE" sz="2400" b="1" dirty="0"/>
              <a:t>Keine Alar</a:t>
            </a:r>
            <a:r>
              <a:rPr lang="hu-HU" sz="2400" b="1" dirty="0"/>
              <a:t>mierung </a:t>
            </a:r>
            <a:r>
              <a:rPr lang="hu-HU" sz="2400" dirty="0"/>
              <a:t>potenzieller Helfer nach Handlung</a:t>
            </a:r>
          </a:p>
          <a:p>
            <a:pPr marL="342900" indent="-342900">
              <a:buFont typeface="Arial" panose="020B0604020202020204" pitchFamily="34" charset="0"/>
              <a:buChar char="•"/>
            </a:pPr>
            <a:r>
              <a:rPr lang="hu-HU" sz="2400" dirty="0"/>
              <a:t>Testament /</a:t>
            </a:r>
            <a:r>
              <a:rPr lang="hu-HU" sz="2400" b="1" dirty="0"/>
              <a:t> Abschiedsbrief</a:t>
            </a:r>
            <a:endParaRPr lang="hu-HU" sz="2400" dirty="0"/>
          </a:p>
          <a:p>
            <a:pPr marL="342900" indent="-342900">
              <a:buFont typeface="Arial" panose="020B0604020202020204" pitchFamily="34" charset="0"/>
              <a:buChar char="•"/>
            </a:pPr>
            <a:r>
              <a:rPr lang="hu-HU" sz="2400" dirty="0"/>
              <a:t>Isolation / Heimlichkeit</a:t>
            </a:r>
          </a:p>
          <a:p>
            <a:pPr marL="342900" indent="-342900">
              <a:buFont typeface="Arial" panose="020B0604020202020204" pitchFamily="34" charset="0"/>
              <a:buChar char="•"/>
            </a:pPr>
            <a:r>
              <a:rPr lang="hu-HU" sz="2400" dirty="0"/>
              <a:t>Vorbereitung harter Suizidmethoden</a:t>
            </a:r>
          </a:p>
          <a:p>
            <a:pPr marL="342900" indent="-342900">
              <a:buFont typeface="Arial" panose="020B0604020202020204" pitchFamily="34" charset="0"/>
              <a:buChar char="•"/>
            </a:pPr>
            <a:r>
              <a:rPr lang="hu-HU" sz="2400" dirty="0"/>
              <a:t>Regeln von finanziellen Angelegenheiten</a:t>
            </a:r>
          </a:p>
          <a:p>
            <a:pPr marL="342900" indent="-342900">
              <a:buFont typeface="Arial" panose="020B0604020202020204" pitchFamily="34" charset="0"/>
              <a:buChar char="•"/>
            </a:pPr>
            <a:r>
              <a:rPr lang="hu-HU" sz="2400" dirty="0"/>
              <a:t>Kontaktaufnahme zu Personen</a:t>
            </a:r>
          </a:p>
        </p:txBody>
      </p:sp>
    </p:spTree>
    <p:extLst>
      <p:ext uri="{BB962C8B-B14F-4D97-AF65-F5344CB8AC3E}">
        <p14:creationId xmlns:p14="http://schemas.microsoft.com/office/powerpoint/2010/main" val="2550239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Suizidformen</a:t>
            </a:r>
          </a:p>
        </p:txBody>
      </p:sp>
      <p:sp>
        <p:nvSpPr>
          <p:cNvPr id="3" name="Content Placeholder 2"/>
          <p:cNvSpPr>
            <a:spLocks noGrp="1"/>
          </p:cNvSpPr>
          <p:nvPr>
            <p:ph idx="1"/>
          </p:nvPr>
        </p:nvSpPr>
        <p:spPr>
          <a:ln>
            <a:solidFill>
              <a:schemeClr val="tx1"/>
            </a:solidFill>
          </a:ln>
        </p:spPr>
        <p:txBody>
          <a:bodyPr>
            <a:normAutofit/>
          </a:bodyPr>
          <a:lstStyle/>
          <a:p>
            <a:r>
              <a:rPr lang="hu-HU" sz="3600" dirty="0"/>
              <a:t>Erweiterter / Mitnahmesuizid</a:t>
            </a:r>
          </a:p>
          <a:p>
            <a:pPr lvl="1"/>
            <a:r>
              <a:rPr lang="hu-HU" sz="3200" dirty="0"/>
              <a:t>z.B. Mütter bei postpartaler Depression</a:t>
            </a:r>
          </a:p>
          <a:p>
            <a:r>
              <a:rPr lang="hu-HU" sz="3600" dirty="0"/>
              <a:t>Chronischer / Protrahierter Suizid</a:t>
            </a:r>
          </a:p>
          <a:p>
            <a:pPr lvl="1"/>
            <a:r>
              <a:rPr lang="hu-HU" sz="3200" dirty="0"/>
              <a:t>z.B. Alkoholkonsum lebenlang</a:t>
            </a:r>
          </a:p>
          <a:p>
            <a:r>
              <a:rPr lang="hu-HU" sz="3600" dirty="0"/>
              <a:t>Larvierter Suizid</a:t>
            </a:r>
          </a:p>
          <a:p>
            <a:r>
              <a:rPr lang="hu-HU" sz="3600" dirty="0" err="1"/>
              <a:t>Bilanzsuizid</a:t>
            </a:r>
            <a:endParaRPr lang="hu-HU" sz="3600" dirty="0"/>
          </a:p>
          <a:p>
            <a:r>
              <a:rPr lang="hu-HU" sz="3600" dirty="0" err="1"/>
              <a:t>Imitations-Suizid</a:t>
            </a:r>
            <a:endParaRPr lang="hu-HU" sz="3600" dirty="0"/>
          </a:p>
        </p:txBody>
      </p:sp>
    </p:spTree>
    <p:extLst>
      <p:ext uri="{BB962C8B-B14F-4D97-AF65-F5344CB8AC3E}">
        <p14:creationId xmlns:p14="http://schemas.microsoft.com/office/powerpoint/2010/main" val="933669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hu-HU" dirty="0"/>
              <a:t>Management</a:t>
            </a:r>
          </a:p>
        </p:txBody>
      </p:sp>
      <p:sp>
        <p:nvSpPr>
          <p:cNvPr id="3" name="Content Placeholder 2"/>
          <p:cNvSpPr>
            <a:spLocks noGrp="1"/>
          </p:cNvSpPr>
          <p:nvPr>
            <p:ph idx="1"/>
          </p:nvPr>
        </p:nvSpPr>
        <p:spPr>
          <a:xfrm>
            <a:off x="0" y="1066800"/>
            <a:ext cx="8686800" cy="5638800"/>
          </a:xfrm>
        </p:spPr>
        <p:txBody>
          <a:bodyPr>
            <a:normAutofit lnSpcReduction="10000"/>
          </a:bodyPr>
          <a:lstStyle/>
          <a:p>
            <a:pPr marL="0" indent="0">
              <a:buNone/>
            </a:pPr>
            <a:r>
              <a:rPr lang="hu-HU" dirty="0"/>
              <a:t>1. </a:t>
            </a:r>
            <a:r>
              <a:rPr lang="hu-HU" b="1" dirty="0">
                <a:solidFill>
                  <a:schemeClr val="tx2"/>
                </a:solidFill>
              </a:rPr>
              <a:t>Allgemeine Maßnahmen</a:t>
            </a:r>
          </a:p>
          <a:p>
            <a:pPr lvl="1"/>
            <a:r>
              <a:rPr lang="hu-HU" dirty="0"/>
              <a:t>k</a:t>
            </a:r>
            <a:r>
              <a:rPr lang="de-DE" dirty="0"/>
              <a:t>orrekte somatische Versorgung</a:t>
            </a:r>
            <a:r>
              <a:rPr lang="hu-HU" dirty="0"/>
              <a:t> </a:t>
            </a:r>
            <a:r>
              <a:rPr lang="de-DE" dirty="0"/>
              <a:t> </a:t>
            </a:r>
            <a:endParaRPr lang="hu-HU" dirty="0"/>
          </a:p>
          <a:p>
            <a:pPr lvl="1"/>
            <a:r>
              <a:rPr lang="hu-HU" dirty="0"/>
              <a:t>Evaluation des Ausmaßes</a:t>
            </a:r>
          </a:p>
          <a:p>
            <a:pPr lvl="1"/>
            <a:r>
              <a:rPr lang="hu-HU" dirty="0"/>
              <a:t>Psychiatrische Differenzialdiagnostik </a:t>
            </a:r>
          </a:p>
          <a:p>
            <a:pPr lvl="1"/>
            <a:r>
              <a:rPr lang="hu-HU" dirty="0"/>
              <a:t>Analyse von Auslöser und Folgen</a:t>
            </a:r>
          </a:p>
          <a:p>
            <a:pPr lvl="1"/>
            <a:r>
              <a:rPr lang="de-DE" dirty="0"/>
              <a:t>Haltung: </a:t>
            </a:r>
            <a:endParaRPr lang="hu-HU" dirty="0"/>
          </a:p>
          <a:p>
            <a:pPr lvl="2"/>
            <a:r>
              <a:rPr lang="hu-HU" dirty="0"/>
              <a:t>Kein Bewerten/Moralisieren</a:t>
            </a:r>
            <a:endParaRPr lang="de-DE" dirty="0"/>
          </a:p>
          <a:p>
            <a:pPr lvl="2"/>
            <a:r>
              <a:rPr lang="hu-HU" dirty="0"/>
              <a:t>Offenes Ansprechen von Suizidalität</a:t>
            </a:r>
          </a:p>
          <a:p>
            <a:pPr lvl="2"/>
            <a:r>
              <a:rPr lang="hu-HU" dirty="0"/>
              <a:t>Aufbau vertrauensvoller Beziehung</a:t>
            </a:r>
          </a:p>
          <a:p>
            <a:pPr lvl="1"/>
            <a:r>
              <a:rPr lang="hu-HU" dirty="0"/>
              <a:t>Einbeziehung von Bezugspersonen</a:t>
            </a:r>
          </a:p>
          <a:p>
            <a:pPr marL="0" indent="0">
              <a:buNone/>
            </a:pPr>
            <a:r>
              <a:rPr lang="hu-HU" dirty="0"/>
              <a:t>2. </a:t>
            </a:r>
            <a:r>
              <a:rPr lang="hu-HU" b="1" dirty="0">
                <a:solidFill>
                  <a:schemeClr val="tx2"/>
                </a:solidFill>
              </a:rPr>
              <a:t>Spezifische Maßnahmen</a:t>
            </a:r>
            <a:endParaRPr lang="de-DE" b="1" dirty="0">
              <a:solidFill>
                <a:schemeClr val="tx2"/>
              </a:solidFill>
            </a:endParaRPr>
          </a:p>
          <a:p>
            <a:pPr lvl="1"/>
            <a:r>
              <a:rPr lang="hu-HU" dirty="0"/>
              <a:t>Je nach dem zugrundeliegenden Störungsbild</a:t>
            </a:r>
          </a:p>
          <a:p>
            <a:endParaRPr lang="hu-HU" dirty="0"/>
          </a:p>
        </p:txBody>
      </p:sp>
      <p:sp>
        <p:nvSpPr>
          <p:cNvPr id="4" name="TextBox 3"/>
          <p:cNvSpPr txBox="1"/>
          <p:nvPr/>
        </p:nvSpPr>
        <p:spPr>
          <a:xfrm>
            <a:off x="6629400" y="2206570"/>
            <a:ext cx="2133600" cy="954107"/>
          </a:xfrm>
          <a:prstGeom prst="rect">
            <a:avLst/>
          </a:prstGeom>
          <a:noFill/>
        </p:spPr>
        <p:txBody>
          <a:bodyPr wrap="square" rtlCol="0">
            <a:spAutoFit/>
          </a:bodyPr>
          <a:lstStyle/>
          <a:p>
            <a:r>
              <a:rPr lang="de-DE" sz="2800" dirty="0"/>
              <a:t>stationäre Aufnahme</a:t>
            </a:r>
            <a:r>
              <a:rPr lang="hu-HU" sz="2800" dirty="0"/>
              <a:t>?</a:t>
            </a:r>
            <a:endParaRPr lang="hu-HU" sz="2000" dirty="0"/>
          </a:p>
        </p:txBody>
      </p:sp>
      <p:sp>
        <p:nvSpPr>
          <p:cNvPr id="5" name="TextBox 4"/>
          <p:cNvSpPr txBox="1"/>
          <p:nvPr/>
        </p:nvSpPr>
        <p:spPr>
          <a:xfrm>
            <a:off x="6005945" y="1752600"/>
            <a:ext cx="623455" cy="1862048"/>
          </a:xfrm>
          <a:prstGeom prst="rect">
            <a:avLst/>
          </a:prstGeom>
          <a:noFill/>
        </p:spPr>
        <p:txBody>
          <a:bodyPr wrap="square" rtlCol="0">
            <a:spAutoFit/>
          </a:bodyPr>
          <a:lstStyle/>
          <a:p>
            <a:r>
              <a:rPr lang="hu-HU" sz="11500" dirty="0"/>
              <a:t>}</a:t>
            </a:r>
            <a:endParaRPr lang="hu-HU" sz="2400" dirty="0"/>
          </a:p>
        </p:txBody>
      </p:sp>
      <p:sp>
        <p:nvSpPr>
          <p:cNvPr id="6" name="Rectangle 5"/>
          <p:cNvSpPr/>
          <p:nvPr/>
        </p:nvSpPr>
        <p:spPr>
          <a:xfrm>
            <a:off x="6629400" y="2206570"/>
            <a:ext cx="2133600" cy="954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14052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333375"/>
            <a:ext cx="8229600" cy="6373813"/>
          </a:xfrm>
          <a:prstGeom prst="rect">
            <a:avLst/>
          </a:prstGeom>
        </p:spPr>
      </p:pic>
      <p:sp>
        <p:nvSpPr>
          <p:cNvPr id="3" name="Rectangle 2"/>
          <p:cNvSpPr/>
          <p:nvPr/>
        </p:nvSpPr>
        <p:spPr>
          <a:xfrm>
            <a:off x="5562600" y="1638300"/>
            <a:ext cx="2286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518" y="2209800"/>
            <a:ext cx="23161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5334000"/>
            <a:ext cx="3200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318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Prävention</a:t>
            </a:r>
          </a:p>
        </p:txBody>
      </p:sp>
      <p:sp>
        <p:nvSpPr>
          <p:cNvPr id="3" name="Content Placeholder 2"/>
          <p:cNvSpPr>
            <a:spLocks noGrp="1"/>
          </p:cNvSpPr>
          <p:nvPr>
            <p:ph idx="1"/>
          </p:nvPr>
        </p:nvSpPr>
        <p:spPr>
          <a:xfrm>
            <a:off x="0" y="1447800"/>
            <a:ext cx="9144000" cy="4800600"/>
          </a:xfrm>
          <a:ln>
            <a:solidFill>
              <a:schemeClr val="tx1"/>
            </a:solidFill>
          </a:ln>
        </p:spPr>
        <p:txBody>
          <a:bodyPr>
            <a:normAutofit fontScale="92500"/>
          </a:bodyPr>
          <a:lstStyle/>
          <a:p>
            <a:r>
              <a:rPr lang="de-DE" dirty="0"/>
              <a:t>Einschränkung der Verfügbarkeit von Suizidmethoden </a:t>
            </a:r>
            <a:endParaRPr lang="hu-HU" dirty="0"/>
          </a:p>
          <a:p>
            <a:r>
              <a:rPr lang="de-DE" dirty="0"/>
              <a:t>Verfügbarkeit  niedrigschwelliger Behandlungsangebote</a:t>
            </a:r>
            <a:endParaRPr lang="hu-HU" dirty="0"/>
          </a:p>
          <a:p>
            <a:r>
              <a:rPr lang="de-DE" dirty="0"/>
              <a:t>Fortbildung in den medizinischen und psychosozialen Berufen</a:t>
            </a:r>
            <a:endParaRPr lang="hu-HU" dirty="0"/>
          </a:p>
          <a:p>
            <a:r>
              <a:rPr lang="de-DE" dirty="0"/>
              <a:t>Förderung d</a:t>
            </a:r>
            <a:r>
              <a:rPr lang="hu-HU" dirty="0"/>
              <a:t>er</a:t>
            </a:r>
            <a:r>
              <a:rPr lang="de-DE" dirty="0"/>
              <a:t> Früherkennung </a:t>
            </a:r>
            <a:endParaRPr lang="hu-HU" dirty="0"/>
          </a:p>
          <a:p>
            <a:pPr lvl="1"/>
            <a:r>
              <a:rPr lang="de-DE" dirty="0"/>
              <a:t>von Suizidgefährdung und </a:t>
            </a:r>
            <a:endParaRPr lang="hu-HU" dirty="0"/>
          </a:p>
          <a:p>
            <a:pPr lvl="1"/>
            <a:r>
              <a:rPr lang="de-DE" dirty="0"/>
              <a:t>von psychischen Erkrankungen </a:t>
            </a:r>
            <a:endParaRPr lang="hu-HU" dirty="0"/>
          </a:p>
          <a:p>
            <a:r>
              <a:rPr lang="de-DE" dirty="0"/>
              <a:t> ein gesellschaftliches Klima, in welcher die Suizidproblematik wahr</a:t>
            </a:r>
            <a:r>
              <a:rPr lang="hu-HU" dirty="0"/>
              <a:t>/</a:t>
            </a:r>
            <a:r>
              <a:rPr lang="de-DE" dirty="0"/>
              <a:t>ernst genommen wird</a:t>
            </a:r>
            <a:endParaRPr lang="hu-HU" dirty="0"/>
          </a:p>
          <a:p>
            <a:endParaRPr lang="hu-HU" dirty="0"/>
          </a:p>
        </p:txBody>
      </p:sp>
    </p:spTree>
    <p:extLst>
      <p:ext uri="{BB962C8B-B14F-4D97-AF65-F5344CB8AC3E}">
        <p14:creationId xmlns:p14="http://schemas.microsoft.com/office/powerpoint/2010/main" val="3133064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sz="3600" dirty="0"/>
              <a:t>Vielen Dank für Ihre Aufmerksamkeit!</a:t>
            </a:r>
          </a:p>
        </p:txBody>
      </p:sp>
    </p:spTree>
    <p:extLst>
      <p:ext uri="{BB962C8B-B14F-4D97-AF65-F5344CB8AC3E}">
        <p14:creationId xmlns:p14="http://schemas.microsoft.com/office/powerpoint/2010/main" val="302402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hu-HU" dirty="0"/>
              <a:t>SVV </a:t>
            </a:r>
            <a:br>
              <a:rPr lang="hu-HU" dirty="0"/>
            </a:br>
            <a:r>
              <a:rPr lang="hu-HU" sz="3600" dirty="0" err="1"/>
              <a:t>Psychopathologische</a:t>
            </a:r>
            <a:r>
              <a:rPr lang="hu-HU" sz="3600" dirty="0"/>
              <a:t> Formen</a:t>
            </a:r>
            <a:endParaRPr lang="hu-HU" dirty="0"/>
          </a:p>
        </p:txBody>
      </p:sp>
      <p:sp>
        <p:nvSpPr>
          <p:cNvPr id="3" name="Content Placeholder 2"/>
          <p:cNvSpPr>
            <a:spLocks noGrp="1"/>
          </p:cNvSpPr>
          <p:nvPr>
            <p:ph idx="1"/>
          </p:nvPr>
        </p:nvSpPr>
        <p:spPr>
          <a:xfrm>
            <a:off x="457200" y="1600200"/>
            <a:ext cx="8229600" cy="4684740"/>
          </a:xfrm>
          <a:pattFill prst="pct60">
            <a:fgClr>
              <a:schemeClr val="bg1">
                <a:lumMod val="95000"/>
              </a:schemeClr>
            </a:fgClr>
            <a:bgClr>
              <a:schemeClr val="bg1"/>
            </a:bgClr>
          </a:pattFill>
          <a:ln>
            <a:solidFill>
              <a:schemeClr val="tx1"/>
            </a:solidFill>
          </a:ln>
        </p:spPr>
        <p:txBody>
          <a:bodyPr>
            <a:normAutofit/>
          </a:bodyPr>
          <a:lstStyle/>
          <a:p>
            <a:pPr marL="0" indent="0">
              <a:buNone/>
            </a:pPr>
            <a:r>
              <a:rPr lang="hu-HU" sz="3900" dirty="0"/>
              <a:t>1.  „offene“ Selbstschädigung</a:t>
            </a:r>
          </a:p>
          <a:p>
            <a:r>
              <a:rPr lang="hu-HU" sz="2600" dirty="0"/>
              <a:t>K</a:t>
            </a:r>
            <a:r>
              <a:rPr lang="de-DE" sz="2600" dirty="0"/>
              <a:t>ritisches Verhalten wird nicht geleugnet</a:t>
            </a:r>
            <a:endParaRPr lang="de-DE" sz="2600" dirty="0">
              <a:solidFill>
                <a:schemeClr val="bg2"/>
              </a:solidFill>
            </a:endParaRPr>
          </a:p>
          <a:p>
            <a:r>
              <a:rPr lang="hu-HU" sz="2600" dirty="0"/>
              <a:t>O</a:t>
            </a:r>
            <a:r>
              <a:rPr lang="de-DE" sz="2600" dirty="0"/>
              <a:t>hne vorrangiges Ziel, die Rolle eines körperlich Kranken zu übernehmen</a:t>
            </a:r>
            <a:endParaRPr lang="de-DE" dirty="0"/>
          </a:p>
          <a:p>
            <a:pPr marL="0" indent="0">
              <a:buNone/>
            </a:pPr>
            <a:r>
              <a:rPr lang="hu-HU" sz="3900" dirty="0"/>
              <a:t>2.  „heimliche“ Selbstschädigung</a:t>
            </a:r>
          </a:p>
          <a:p>
            <a:r>
              <a:rPr lang="hu-HU" sz="2600" dirty="0"/>
              <a:t>Kritisches Verhalten wird geleugnet</a:t>
            </a:r>
          </a:p>
          <a:p>
            <a:r>
              <a:rPr lang="de-DE" sz="2600" dirty="0"/>
              <a:t>Herstellen einer Krankenrolle bei sich oder bei anderen</a:t>
            </a:r>
          </a:p>
          <a:p>
            <a:r>
              <a:rPr lang="hu-HU" sz="2600" dirty="0"/>
              <a:t>Artifizielle Störungen / Factitious Disorders</a:t>
            </a:r>
          </a:p>
          <a:p>
            <a:pPr marL="0" indent="0">
              <a:buNone/>
            </a:pPr>
            <a:r>
              <a:rPr lang="de-DE" sz="2200" dirty="0"/>
              <a:t>z. B. Münchhausen‐ und Münchhausen‐by‐proxy‐Syndrom</a:t>
            </a:r>
            <a:endParaRPr lang="hu-HU" sz="2200" dirty="0"/>
          </a:p>
        </p:txBody>
      </p:sp>
      <p:sp>
        <p:nvSpPr>
          <p:cNvPr id="4" name="TextBox 3"/>
          <p:cNvSpPr txBox="1"/>
          <p:nvPr/>
        </p:nvSpPr>
        <p:spPr>
          <a:xfrm>
            <a:off x="6317649" y="6488668"/>
            <a:ext cx="2826351" cy="369332"/>
          </a:xfrm>
          <a:prstGeom prst="rect">
            <a:avLst/>
          </a:prstGeom>
          <a:noFill/>
        </p:spPr>
        <p:txBody>
          <a:bodyPr wrap="none" rtlCol="0">
            <a:spAutoFit/>
          </a:bodyPr>
          <a:lstStyle/>
          <a:p>
            <a:r>
              <a:rPr lang="hu-HU" dirty="0"/>
              <a:t>Eckhardt‐Henn, 1997, 2000</a:t>
            </a:r>
          </a:p>
        </p:txBody>
      </p:sp>
    </p:spTree>
    <p:extLst>
      <p:ext uri="{BB962C8B-B14F-4D97-AF65-F5344CB8AC3E}">
        <p14:creationId xmlns:p14="http://schemas.microsoft.com/office/powerpoint/2010/main" val="135426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0" y="-533400"/>
            <a:ext cx="10261070" cy="770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86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hu-HU" dirty="0"/>
              <a:t>Funktionen des SVVs</a:t>
            </a:r>
          </a:p>
        </p:txBody>
      </p:sp>
      <p:sp>
        <p:nvSpPr>
          <p:cNvPr id="3" name="Content Placeholder 2"/>
          <p:cNvSpPr>
            <a:spLocks noGrp="1"/>
          </p:cNvSpPr>
          <p:nvPr>
            <p:ph idx="1"/>
          </p:nvPr>
        </p:nvSpPr>
        <p:spPr>
          <a:xfrm>
            <a:off x="609600" y="1676400"/>
            <a:ext cx="3733800" cy="4525963"/>
          </a:xfrm>
          <a:pattFill prst="pct60">
            <a:fgClr>
              <a:schemeClr val="bg1">
                <a:lumMod val="95000"/>
              </a:schemeClr>
            </a:fgClr>
            <a:bgClr>
              <a:schemeClr val="bg1"/>
            </a:bgClr>
          </a:pattFill>
          <a:ln>
            <a:solidFill>
              <a:schemeClr val="tx1"/>
            </a:solidFill>
          </a:ln>
        </p:spPr>
        <p:txBody>
          <a:bodyPr>
            <a:normAutofit/>
          </a:bodyPr>
          <a:lstStyle/>
          <a:p>
            <a:pPr marL="514350" indent="-514350">
              <a:buAutoNum type="arabicPeriod"/>
            </a:pPr>
            <a:r>
              <a:rPr lang="de-DE" b="1" dirty="0"/>
              <a:t>Selbstregulation</a:t>
            </a:r>
            <a:r>
              <a:rPr lang="de-DE" dirty="0"/>
              <a:t> </a:t>
            </a:r>
            <a:endParaRPr lang="hu-HU" dirty="0"/>
          </a:p>
          <a:p>
            <a:pPr marL="514350" indent="-514350">
              <a:buAutoNum type="arabicPeriod"/>
            </a:pPr>
            <a:endParaRPr lang="hu-HU" dirty="0"/>
          </a:p>
          <a:p>
            <a:pPr marL="0" indent="0">
              <a:buNone/>
            </a:pPr>
            <a:r>
              <a:rPr lang="de-DE" dirty="0"/>
              <a:t>2. Bewältigung von belastenden</a:t>
            </a:r>
            <a:r>
              <a:rPr lang="hu-HU" dirty="0"/>
              <a:t> </a:t>
            </a:r>
            <a:r>
              <a:rPr lang="de-DE" dirty="0"/>
              <a:t>Lebensereignissen</a:t>
            </a:r>
            <a:endParaRPr lang="hu-HU" dirty="0"/>
          </a:p>
          <a:p>
            <a:pPr marL="0" indent="0">
              <a:buNone/>
            </a:pPr>
            <a:endParaRPr lang="hu-HU" dirty="0"/>
          </a:p>
          <a:p>
            <a:pPr marL="0" indent="0">
              <a:buNone/>
            </a:pPr>
            <a:r>
              <a:rPr lang="de-DE" dirty="0"/>
              <a:t>3. Soziale Funk</a:t>
            </a:r>
            <a:r>
              <a:rPr lang="hu-HU" dirty="0"/>
              <a:t>t</a:t>
            </a:r>
            <a:r>
              <a:rPr lang="de-DE" dirty="0"/>
              <a:t>ionen</a:t>
            </a:r>
            <a:endParaRPr lang="hu-HU" dirty="0"/>
          </a:p>
          <a:p>
            <a:endParaRPr lang="hu-HU" dirty="0"/>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2514600" cy="453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6488668"/>
            <a:ext cx="4572000" cy="369332"/>
          </a:xfrm>
          <a:prstGeom prst="rect">
            <a:avLst/>
          </a:prstGeom>
        </p:spPr>
        <p:txBody>
          <a:bodyPr>
            <a:spAutoFit/>
          </a:bodyPr>
          <a:lstStyle/>
          <a:p>
            <a:pPr algn="r"/>
            <a:r>
              <a:rPr lang="hu-HU" sz="1600" dirty="0"/>
              <a:t>Kleindienst, Bohus et al (2008); Sachsse (2010)</a:t>
            </a:r>
            <a:r>
              <a:rPr lang="hu-HU" dirty="0"/>
              <a:t> </a:t>
            </a:r>
          </a:p>
        </p:txBody>
      </p:sp>
    </p:spTree>
    <p:extLst>
      <p:ext uri="{BB962C8B-B14F-4D97-AF65-F5344CB8AC3E}">
        <p14:creationId xmlns:p14="http://schemas.microsoft.com/office/powerpoint/2010/main" val="314731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hu-HU" dirty="0"/>
              <a:t>Funktionen des SVVs</a:t>
            </a:r>
          </a:p>
        </p:txBody>
      </p:sp>
      <p:sp>
        <p:nvSpPr>
          <p:cNvPr id="3" name="Content Placeholder 2"/>
          <p:cNvSpPr>
            <a:spLocks noGrp="1"/>
          </p:cNvSpPr>
          <p:nvPr>
            <p:ph idx="1"/>
          </p:nvPr>
        </p:nvSpPr>
        <p:spPr>
          <a:xfrm>
            <a:off x="152400" y="1219200"/>
            <a:ext cx="8229600" cy="5486400"/>
          </a:xfrm>
          <a:pattFill prst="pct60">
            <a:fgClr>
              <a:schemeClr val="bg1">
                <a:lumMod val="95000"/>
              </a:schemeClr>
            </a:fgClr>
            <a:bgClr>
              <a:schemeClr val="bg1"/>
            </a:bgClr>
          </a:pattFill>
          <a:ln>
            <a:solidFill>
              <a:schemeClr val="tx1"/>
            </a:solidFill>
          </a:ln>
        </p:spPr>
        <p:txBody>
          <a:bodyPr>
            <a:normAutofit/>
          </a:bodyPr>
          <a:lstStyle/>
          <a:p>
            <a:pPr marL="0" indent="0">
              <a:buNone/>
            </a:pPr>
            <a:r>
              <a:rPr lang="hu-HU" b="1" dirty="0"/>
              <a:t>1. </a:t>
            </a:r>
            <a:r>
              <a:rPr lang="de-DE" b="1" dirty="0"/>
              <a:t>Selbstregulation </a:t>
            </a:r>
            <a:endParaRPr lang="hu-HU" b="1" dirty="0"/>
          </a:p>
          <a:p>
            <a:pPr marL="914400" lvl="1" indent="-514350">
              <a:buFont typeface="+mj-lt"/>
              <a:buAutoNum type="alphaLcParenR"/>
            </a:pPr>
            <a:r>
              <a:rPr lang="hu-HU" sz="3200" dirty="0"/>
              <a:t>Spannungsreduktion</a:t>
            </a:r>
          </a:p>
          <a:p>
            <a:pPr marL="914400" lvl="1" indent="-514350">
              <a:buFont typeface="+mj-lt"/>
              <a:buAutoNum type="alphaLcParenR"/>
            </a:pPr>
            <a:r>
              <a:rPr lang="de-DE" sz="3200" dirty="0"/>
              <a:t>Emotion</a:t>
            </a:r>
            <a:r>
              <a:rPr lang="hu-HU" sz="3200" dirty="0"/>
              <a:t>s</a:t>
            </a:r>
            <a:r>
              <a:rPr lang="de-DE" sz="3200" dirty="0"/>
              <a:t>regulation</a:t>
            </a:r>
            <a:endParaRPr lang="hu-HU" sz="3200" dirty="0"/>
          </a:p>
          <a:p>
            <a:pPr marL="1314450" lvl="2" indent="-514350"/>
            <a:r>
              <a:rPr lang="de-DE" dirty="0"/>
              <a:t>Beendigung von negativen</a:t>
            </a:r>
            <a:endParaRPr lang="hu-HU" dirty="0"/>
          </a:p>
          <a:p>
            <a:pPr marL="800100" lvl="2" indent="0">
              <a:buNone/>
            </a:pPr>
            <a:r>
              <a:rPr lang="de-DE" dirty="0"/>
              <a:t>Gefühlszuständen</a:t>
            </a:r>
            <a:r>
              <a:rPr lang="hu-HU" dirty="0"/>
              <a:t> (Unruhe, Wut, Leere..)</a:t>
            </a:r>
          </a:p>
          <a:p>
            <a:pPr marL="1314450" lvl="2" indent="-514350"/>
            <a:r>
              <a:rPr lang="de-DE" dirty="0"/>
              <a:t>Herstellung positiver Gefühlszustände</a:t>
            </a:r>
            <a:endParaRPr lang="hu-HU" dirty="0"/>
          </a:p>
          <a:p>
            <a:pPr marL="1885950" lvl="3" indent="-514350">
              <a:buFont typeface="+mj-lt"/>
              <a:buAutoNum type="alphaLcParenR"/>
            </a:pPr>
            <a:endParaRPr lang="hu-HU" sz="3200" dirty="0"/>
          </a:p>
          <a:p>
            <a:pPr marL="914400" lvl="1" indent="-514350">
              <a:buFont typeface="+mj-lt"/>
              <a:buAutoNum type="alphaLcParenR"/>
            </a:pPr>
            <a:r>
              <a:rPr lang="hu-HU" sz="3200" dirty="0"/>
              <a:t>Ausagieren von Impuls, von Wahn, von Dissoziation</a:t>
            </a:r>
          </a:p>
          <a:p>
            <a:pPr marL="914400" lvl="1" indent="-514350">
              <a:buFont typeface="+mj-lt"/>
              <a:buAutoNum type="alphaLcParenR"/>
            </a:pPr>
            <a:r>
              <a:rPr lang="de-DE" sz="3200" dirty="0"/>
              <a:t>Selbstbestrafung und Selbstfürsorge</a:t>
            </a:r>
            <a:endParaRPr lang="hu-HU" sz="3200" dirty="0"/>
          </a:p>
          <a:p>
            <a:pPr>
              <a:buFont typeface="Wingdings" panose="05000000000000000000" pitchFamily="2" charset="2"/>
              <a:buChar char="§"/>
            </a:pPr>
            <a:endParaRPr lang="hu-HU" dirty="0"/>
          </a:p>
          <a:p>
            <a:pPr>
              <a:buFont typeface="Wingdings" panose="05000000000000000000" pitchFamily="2" charset="2"/>
              <a:buChar char="§"/>
            </a:pPr>
            <a:endParaRPr lang="hu-H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199"/>
            <a:ext cx="2245543"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86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3086</TotalTime>
  <Words>7222</Words>
  <Application>Microsoft Macintosh PowerPoint</Application>
  <PresentationFormat>On-screen Show (4:3)</PresentationFormat>
  <Paragraphs>698</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Tahoma</vt:lpstr>
      <vt:lpstr>Wingdings</vt:lpstr>
      <vt:lpstr>Office Theme</vt:lpstr>
      <vt:lpstr>Selbstverletzendes Verhalten, Suizidalität</vt:lpstr>
      <vt:lpstr>Übersicht</vt:lpstr>
      <vt:lpstr>SVV</vt:lpstr>
      <vt:lpstr>Def: absichtliche, freiwillige, direkte Zerstörung der Körpergewebe durch die eigene Person, de sozial nicht akzeptabel und ohne suizidale Absicht ist      </vt:lpstr>
      <vt:lpstr>PowerPoint Presentation</vt:lpstr>
      <vt:lpstr>SVV  Psychopathologische Formen</vt:lpstr>
      <vt:lpstr> </vt:lpstr>
      <vt:lpstr>Funktionen des SVVs</vt:lpstr>
      <vt:lpstr>Funktionen des SVVs</vt:lpstr>
      <vt:lpstr>Funktionen des SVVs</vt:lpstr>
      <vt:lpstr>Ätiologie</vt:lpstr>
      <vt:lpstr>Psychosoziale Faktoren</vt:lpstr>
      <vt:lpstr>PowerPoint Presentation</vt:lpstr>
      <vt:lpstr>Psychische Störungen  bei SVV-Patienten</vt:lpstr>
      <vt:lpstr>SVV vs Suizidversuch</vt:lpstr>
      <vt:lpstr>Frühe Erkennung Screening Fragen für Ados</vt:lpstr>
      <vt:lpstr>Management von SVV</vt:lpstr>
      <vt:lpstr>Evidenzbasierte Therapieansätze</vt:lpstr>
      <vt:lpstr>SVV Psychotherapie</vt:lpstr>
      <vt:lpstr>Was sollen Ansätze für  SVV-Jugendliche umfassen? </vt:lpstr>
      <vt:lpstr>Safety Plan (Stanley &amp; Brown, 2015)</vt:lpstr>
      <vt:lpstr>PowerPoint Presentation</vt:lpstr>
      <vt:lpstr>Suizid</vt:lpstr>
      <vt:lpstr>PowerPoint Presentation</vt:lpstr>
      <vt:lpstr>PowerPoint Presentation</vt:lpstr>
      <vt:lpstr>Videobeitrag:  Tanja über ihren Suizidversuch</vt:lpstr>
      <vt:lpstr> </vt:lpstr>
      <vt:lpstr> </vt:lpstr>
      <vt:lpstr> </vt:lpstr>
      <vt:lpstr> </vt:lpstr>
      <vt:lpstr> </vt:lpstr>
      <vt:lpstr>PowerPoint Presentation</vt:lpstr>
      <vt:lpstr>Gliederung</vt:lpstr>
      <vt:lpstr>Epidemiologie</vt:lpstr>
      <vt:lpstr>PowerPoint Presentation</vt:lpstr>
      <vt:lpstr>Epidemiologie - Alter</vt:lpstr>
      <vt:lpstr>PowerPoint Presentation</vt:lpstr>
      <vt:lpstr>Risikofaktoren</vt:lpstr>
      <vt:lpstr>PowerPoint Presentation</vt:lpstr>
      <vt:lpstr>Risikosymptome bei depressiven Patienten</vt:lpstr>
      <vt:lpstr>Soziodemographische Risikofaktoren</vt:lpstr>
      <vt:lpstr>Umwelteinflüsse</vt:lpstr>
      <vt:lpstr>PowerPoint Presentation</vt:lpstr>
      <vt:lpstr>Protektive Faktoren für Suizid</vt:lpstr>
      <vt:lpstr>Tanjas Risiko- und Protektive Faktoren in der Bilanz</vt:lpstr>
      <vt:lpstr>PowerPoint Presentation</vt:lpstr>
      <vt:lpstr>Ätiologie</vt:lpstr>
      <vt:lpstr>Suizidrisiko Modelle Lutz, Mechawar, Turecki, Molecular Psychiatry (2017) 00, 1–18</vt:lpstr>
      <vt:lpstr>PowerPoint Presentation</vt:lpstr>
      <vt:lpstr>Ausmaß der Suizidideation: </vt:lpstr>
      <vt:lpstr>Suizidformen</vt:lpstr>
      <vt:lpstr>Management</vt:lpstr>
      <vt:lpstr>PowerPoint Presentation</vt:lpstr>
      <vt:lpstr>Prävention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Selbstverletzendes Verhalten Suizidalitat</dc:title>
  <dc:creator>Viktor Voros</dc:creator>
  <cp:lastModifiedBy>Nagy Ágnes dr.</cp:lastModifiedBy>
  <cp:revision>319</cp:revision>
  <cp:lastPrinted>2019-06-24T10:17:37Z</cp:lastPrinted>
  <dcterms:created xsi:type="dcterms:W3CDTF">2006-08-16T00:00:00Z</dcterms:created>
  <dcterms:modified xsi:type="dcterms:W3CDTF">2020-03-16T14:42:57Z</dcterms:modified>
</cp:coreProperties>
</file>